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4"/>
  </p:sldMasterIdLst>
  <p:notesMasterIdLst>
    <p:notesMasterId r:id="rId27"/>
  </p:notesMasterIdLst>
  <p:sldIdLst>
    <p:sldId id="257" r:id="rId5"/>
    <p:sldId id="289" r:id="rId6"/>
    <p:sldId id="271" r:id="rId7"/>
    <p:sldId id="270" r:id="rId8"/>
    <p:sldId id="291" r:id="rId9"/>
    <p:sldId id="292" r:id="rId10"/>
    <p:sldId id="258" r:id="rId11"/>
    <p:sldId id="259" r:id="rId12"/>
    <p:sldId id="281" r:id="rId13"/>
    <p:sldId id="273" r:id="rId14"/>
    <p:sldId id="293" r:id="rId15"/>
    <p:sldId id="296" r:id="rId16"/>
    <p:sldId id="297" r:id="rId17"/>
    <p:sldId id="299" r:id="rId18"/>
    <p:sldId id="300" r:id="rId19"/>
    <p:sldId id="302" r:id="rId20"/>
    <p:sldId id="303" r:id="rId21"/>
    <p:sldId id="279" r:id="rId22"/>
    <p:sldId id="264" r:id="rId23"/>
    <p:sldId id="301" r:id="rId24"/>
    <p:sldId id="295" r:id="rId25"/>
    <p:sldId id="30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DD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9D749-BB39-47B7-885C-AE84256D0C80}" v="3" dt="2025-04-02T15:33:23.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01" autoAdjust="0"/>
  </p:normalViewPr>
  <p:slideViewPr>
    <p:cSldViewPr snapToGrid="0">
      <p:cViewPr varScale="1">
        <p:scale>
          <a:sx n="48" d="100"/>
          <a:sy n="48" d="100"/>
        </p:scale>
        <p:origin x="126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ena Villivalam" userId="134abea2-1584-46a2-b79b-1caf66d7d750" providerId="ADAL" clId="{BAD9D749-BB39-47B7-885C-AE84256D0C80}"/>
    <pc:docChg chg="undo custSel modSld">
      <pc:chgData name="Veena Villivalam" userId="134abea2-1584-46a2-b79b-1caf66d7d750" providerId="ADAL" clId="{BAD9D749-BB39-47B7-885C-AE84256D0C80}" dt="2025-04-02T15:33:35.021" v="14" actId="1076"/>
      <pc:docMkLst>
        <pc:docMk/>
      </pc:docMkLst>
      <pc:sldChg chg="addSp delSp modSp mod">
        <pc:chgData name="Veena Villivalam" userId="134abea2-1584-46a2-b79b-1caf66d7d750" providerId="ADAL" clId="{BAD9D749-BB39-47B7-885C-AE84256D0C80}" dt="2025-04-02T15:33:35.021" v="14" actId="1076"/>
        <pc:sldMkLst>
          <pc:docMk/>
          <pc:sldMk cId="2084107897" sldId="264"/>
        </pc:sldMkLst>
        <pc:spChg chg="mod">
          <ac:chgData name="Veena Villivalam" userId="134abea2-1584-46a2-b79b-1caf66d7d750" providerId="ADAL" clId="{BAD9D749-BB39-47B7-885C-AE84256D0C80}" dt="2025-04-02T15:33:27.276" v="12" actId="1076"/>
          <ac:spMkLst>
            <pc:docMk/>
            <pc:sldMk cId="2084107897" sldId="264"/>
            <ac:spMk id="3" creationId="{5BCA4254-1677-21B5-4E6B-50F2FBE71003}"/>
          </ac:spMkLst>
        </pc:spChg>
        <pc:spChg chg="add del mod">
          <ac:chgData name="Veena Villivalam" userId="134abea2-1584-46a2-b79b-1caf66d7d750" providerId="ADAL" clId="{BAD9D749-BB39-47B7-885C-AE84256D0C80}" dt="2025-04-02T15:33:20.982" v="10" actId="478"/>
          <ac:spMkLst>
            <pc:docMk/>
            <pc:sldMk cId="2084107897" sldId="264"/>
            <ac:spMk id="4" creationId="{1B3EC785-9119-6F16-05F5-DC20F86F85F2}"/>
          </ac:spMkLst>
        </pc:spChg>
        <pc:spChg chg="mod">
          <ac:chgData name="Veena Villivalam" userId="134abea2-1584-46a2-b79b-1caf66d7d750" providerId="ADAL" clId="{BAD9D749-BB39-47B7-885C-AE84256D0C80}" dt="2025-04-02T15:33:35.021" v="14" actId="1076"/>
          <ac:spMkLst>
            <pc:docMk/>
            <pc:sldMk cId="2084107897" sldId="264"/>
            <ac:spMk id="5" creationId="{A14F2FFC-20EB-ACA1-EDAE-090F02B1CE96}"/>
          </ac:spMkLst>
        </pc:spChg>
        <pc:picChg chg="mod">
          <ac:chgData name="Veena Villivalam" userId="134abea2-1584-46a2-b79b-1caf66d7d750" providerId="ADAL" clId="{BAD9D749-BB39-47B7-885C-AE84256D0C80}" dt="2025-04-02T15:33:30.113" v="13" actId="1076"/>
          <ac:picMkLst>
            <pc:docMk/>
            <pc:sldMk cId="2084107897" sldId="264"/>
            <ac:picMk id="6" creationId="{C9AB6323-0909-17ED-139F-513EC0A10A3A}"/>
          </ac:picMkLst>
        </pc:picChg>
        <pc:picChg chg="add del">
          <ac:chgData name="Veena Villivalam" userId="134abea2-1584-46a2-b79b-1caf66d7d750" providerId="ADAL" clId="{BAD9D749-BB39-47B7-885C-AE84256D0C80}" dt="2025-04-02T15:33:18.379" v="8" actId="478"/>
          <ac:picMkLst>
            <pc:docMk/>
            <pc:sldMk cId="2084107897" sldId="264"/>
            <ac:picMk id="24" creationId="{FD509687-F89D-4FBF-0A43-04218089C1AB}"/>
          </ac:picMkLst>
        </pc:picChg>
        <pc:picChg chg="mod">
          <ac:chgData name="Veena Villivalam" userId="134abea2-1584-46a2-b79b-1caf66d7d750" providerId="ADAL" clId="{BAD9D749-BB39-47B7-885C-AE84256D0C80}" dt="2025-04-02T15:33:23.650" v="11" actId="1076"/>
          <ac:picMkLst>
            <pc:docMk/>
            <pc:sldMk cId="2084107897" sldId="264"/>
            <ac:picMk id="1026" creationId="{3937AF55-8333-96C6-92B4-04045656D598}"/>
          </ac:picMkLst>
        </pc:picChg>
      </pc:sldChg>
    </pc:docChg>
  </pc:docChgLst>
  <pc:docChgLst>
    <pc:chgData name="Abby Creek" userId="f0fdc396-9cee-4870-bfb8-4e13b270a012" providerId="ADAL" clId="{02F0487D-BCB3-43FF-ACFA-0C3DD99980E8}"/>
    <pc:docChg chg="undo custSel modSld">
      <pc:chgData name="Abby Creek" userId="f0fdc396-9cee-4870-bfb8-4e13b270a012" providerId="ADAL" clId="{02F0487D-BCB3-43FF-ACFA-0C3DD99980E8}" dt="2025-01-14T19:11:58.843" v="16" actId="1076"/>
      <pc:docMkLst>
        <pc:docMk/>
      </pc:docMkLst>
      <pc:sldChg chg="modSp mod">
        <pc:chgData name="Abby Creek" userId="f0fdc396-9cee-4870-bfb8-4e13b270a012" providerId="ADAL" clId="{02F0487D-BCB3-43FF-ACFA-0C3DD99980E8}" dt="2025-01-14T19:11:58.843" v="16" actId="1076"/>
        <pc:sldMkLst>
          <pc:docMk/>
          <pc:sldMk cId="2084107897" sldId="264"/>
        </pc:sldMkLst>
        <pc:picChg chg="mod">
          <ac:chgData name="Abby Creek" userId="f0fdc396-9cee-4870-bfb8-4e13b270a012" providerId="ADAL" clId="{02F0487D-BCB3-43FF-ACFA-0C3DD99980E8}" dt="2025-01-14T19:11:58.843" v="16" actId="1076"/>
          <ac:picMkLst>
            <pc:docMk/>
            <pc:sldMk cId="2084107897" sldId="264"/>
            <ac:picMk id="1026" creationId="{3937AF55-8333-96C6-92B4-04045656D598}"/>
          </ac:picMkLst>
        </pc:picChg>
      </pc:sldChg>
    </pc:docChg>
  </pc:docChgLst>
  <pc:docChgLst>
    <pc:chgData name="Veena Villivalam" userId="134abea2-1584-46a2-b79b-1caf66d7d750" providerId="ADAL" clId="{1BD007B9-741D-4DA4-B7B4-9F2A6D1C3870}"/>
    <pc:docChg chg="undo custSel addSld delSld modSld sldOrd">
      <pc:chgData name="Veena Villivalam" userId="134abea2-1584-46a2-b79b-1caf66d7d750" providerId="ADAL" clId="{1BD007B9-741D-4DA4-B7B4-9F2A6D1C3870}" dt="2024-10-11T18:34:43.436" v="139" actId="20577"/>
      <pc:docMkLst>
        <pc:docMk/>
      </pc:docMkLst>
      <pc:sldChg chg="delSp del mod ord modShow">
        <pc:chgData name="Veena Villivalam" userId="134abea2-1584-46a2-b79b-1caf66d7d750" providerId="ADAL" clId="{1BD007B9-741D-4DA4-B7B4-9F2A6D1C3870}" dt="2024-10-11T18:34:29.304" v="130" actId="47"/>
        <pc:sldMkLst>
          <pc:docMk/>
          <pc:sldMk cId="916951345" sldId="268"/>
        </pc:sldMkLst>
      </pc:sldChg>
      <pc:sldChg chg="modSp mod">
        <pc:chgData name="Veena Villivalam" userId="134abea2-1584-46a2-b79b-1caf66d7d750" providerId="ADAL" clId="{1BD007B9-741D-4DA4-B7B4-9F2A6D1C3870}" dt="2024-10-08T19:54:24.458" v="33" actId="20577"/>
        <pc:sldMkLst>
          <pc:docMk/>
          <pc:sldMk cId="656640850" sldId="271"/>
        </pc:sldMkLst>
      </pc:sldChg>
      <pc:sldChg chg="modSp mod">
        <pc:chgData name="Veena Villivalam" userId="134abea2-1584-46a2-b79b-1caf66d7d750" providerId="ADAL" clId="{1BD007B9-741D-4DA4-B7B4-9F2A6D1C3870}" dt="2024-10-08T20:02:18.783" v="41" actId="20577"/>
        <pc:sldMkLst>
          <pc:docMk/>
          <pc:sldMk cId="4035353098" sldId="273"/>
        </pc:sldMkLst>
      </pc:sldChg>
      <pc:sldChg chg="ord">
        <pc:chgData name="Veena Villivalam" userId="134abea2-1584-46a2-b79b-1caf66d7d750" providerId="ADAL" clId="{1BD007B9-741D-4DA4-B7B4-9F2A6D1C3870}" dt="2024-10-08T19:58:18.275" v="35"/>
        <pc:sldMkLst>
          <pc:docMk/>
          <pc:sldMk cId="2678185407" sldId="292"/>
        </pc:sldMkLst>
      </pc:sldChg>
      <pc:sldChg chg="delSp modSp mod ord modShow">
        <pc:chgData name="Veena Villivalam" userId="134abea2-1584-46a2-b79b-1caf66d7d750" providerId="ADAL" clId="{1BD007B9-741D-4DA4-B7B4-9F2A6D1C3870}" dt="2024-10-11T18:34:23.098" v="128" actId="114"/>
        <pc:sldMkLst>
          <pc:docMk/>
          <pc:sldMk cId="387916621" sldId="295"/>
        </pc:sldMkLst>
      </pc:sldChg>
      <pc:sldChg chg="modSp mod">
        <pc:chgData name="Veena Villivalam" userId="134abea2-1584-46a2-b79b-1caf66d7d750" providerId="ADAL" clId="{1BD007B9-741D-4DA4-B7B4-9F2A6D1C3870}" dt="2024-10-11T18:28:10.813" v="59" actId="20577"/>
        <pc:sldMkLst>
          <pc:docMk/>
          <pc:sldMk cId="2595059651" sldId="299"/>
        </pc:sldMkLst>
      </pc:sldChg>
      <pc:sldChg chg="modSp mod">
        <pc:chgData name="Veena Villivalam" userId="134abea2-1584-46a2-b79b-1caf66d7d750" providerId="ADAL" clId="{1BD007B9-741D-4DA4-B7B4-9F2A6D1C3870}" dt="2024-10-11T18:24:37.527" v="42" actId="20577"/>
        <pc:sldMkLst>
          <pc:docMk/>
          <pc:sldMk cId="2241548828" sldId="300"/>
        </pc:sldMkLst>
      </pc:sldChg>
      <pc:sldChg chg="modSp add mod ord modShow">
        <pc:chgData name="Veena Villivalam" userId="134abea2-1584-46a2-b79b-1caf66d7d750" providerId="ADAL" clId="{1BD007B9-741D-4DA4-B7B4-9F2A6D1C3870}" dt="2024-10-11T18:34:43.436" v="139" actId="20577"/>
        <pc:sldMkLst>
          <pc:docMk/>
          <pc:sldMk cId="1056025047" sldId="301"/>
        </pc:sldMkLst>
      </pc:sldChg>
      <pc:sldChg chg="add">
        <pc:chgData name="Veena Villivalam" userId="134abea2-1584-46a2-b79b-1caf66d7d750" providerId="ADAL" clId="{1BD007B9-741D-4DA4-B7B4-9F2A6D1C3870}" dt="2024-10-11T18:29:32.197" v="61" actId="2890"/>
        <pc:sldMkLst>
          <pc:docMk/>
          <pc:sldMk cId="612956156" sldId="302"/>
        </pc:sldMkLst>
      </pc:sldChg>
      <pc:sldChg chg="add">
        <pc:chgData name="Veena Villivalam" userId="134abea2-1584-46a2-b79b-1caf66d7d750" providerId="ADAL" clId="{1BD007B9-741D-4DA4-B7B4-9F2A6D1C3870}" dt="2024-10-11T18:33:40.855" v="76" actId="2890"/>
        <pc:sldMkLst>
          <pc:docMk/>
          <pc:sldMk cId="3805901310" sldId="303"/>
        </pc:sldMkLst>
      </pc:sldChg>
      <pc:sldChg chg="add">
        <pc:chgData name="Veena Villivalam" userId="134abea2-1584-46a2-b79b-1caf66d7d750" providerId="ADAL" clId="{1BD007B9-741D-4DA4-B7B4-9F2A6D1C3870}" dt="2024-10-11T18:34:27.244" v="129" actId="2890"/>
        <pc:sldMkLst>
          <pc:docMk/>
          <pc:sldMk cId="3441093061" sldId="304"/>
        </pc:sldMkLst>
      </pc:sldChg>
    </pc:docChg>
  </pc:docChgLst>
  <pc:docChgLst>
    <pc:chgData name="Veena Villivalam" userId="S::vvillivalam@illinoisaap.com::134abea2-1584-46a2-b79b-1caf66d7d750" providerId="AD" clId="Web-{1DF08888-1C32-34CE-B739-2FD382006511}"/>
    <pc:docChg chg="modSld">
      <pc:chgData name="Veena Villivalam" userId="S::vvillivalam@illinoisaap.com::134abea2-1584-46a2-b79b-1caf66d7d750" providerId="AD" clId="Web-{1DF08888-1C32-34CE-B739-2FD382006511}" dt="2024-06-07T15:37:22.092" v="0"/>
      <pc:docMkLst>
        <pc:docMk/>
      </pc:docMkLst>
      <pc:sldChg chg="delSp">
        <pc:chgData name="Veena Villivalam" userId="S::vvillivalam@illinoisaap.com::134abea2-1584-46a2-b79b-1caf66d7d750" providerId="AD" clId="Web-{1DF08888-1C32-34CE-B739-2FD382006511}" dt="2024-06-07T15:37:22.092" v="0"/>
        <pc:sldMkLst>
          <pc:docMk/>
          <pc:sldMk cId="1654830911" sldId="296"/>
        </pc:sldMkLst>
      </pc:sldChg>
    </pc:docChg>
  </pc:docChgLst>
  <pc:docChgLst>
    <pc:chgData name="Veena Villivalam" userId="134abea2-1584-46a2-b79b-1caf66d7d750" providerId="ADAL" clId="{B640D143-F23C-4138-96A0-F34BE9F3EB87}"/>
    <pc:docChg chg="custSel addSld modSld sldOrd">
      <pc:chgData name="Veena Villivalam" userId="134abea2-1584-46a2-b79b-1caf66d7d750" providerId="ADAL" clId="{B640D143-F23C-4138-96A0-F34BE9F3EB87}" dt="2024-04-02T18:39:14.796" v="140" actId="20577"/>
      <pc:docMkLst>
        <pc:docMk/>
      </pc:docMkLst>
      <pc:sldChg chg="modSp mod">
        <pc:chgData name="Veena Villivalam" userId="134abea2-1584-46a2-b79b-1caf66d7d750" providerId="ADAL" clId="{B640D143-F23C-4138-96A0-F34BE9F3EB87}" dt="2024-04-02T18:39:14.796" v="140" actId="20577"/>
        <pc:sldMkLst>
          <pc:docMk/>
          <pc:sldMk cId="1895576067" sldId="257"/>
        </pc:sldMkLst>
      </pc:sldChg>
      <pc:sldChg chg="modSp mod">
        <pc:chgData name="Veena Villivalam" userId="134abea2-1584-46a2-b79b-1caf66d7d750" providerId="ADAL" clId="{B640D143-F23C-4138-96A0-F34BE9F3EB87}" dt="2024-04-02T18:30:57.579" v="46" actId="20577"/>
        <pc:sldMkLst>
          <pc:docMk/>
          <pc:sldMk cId="453953464" sldId="258"/>
        </pc:sldMkLst>
      </pc:sldChg>
      <pc:sldChg chg="modSp mod">
        <pc:chgData name="Veena Villivalam" userId="134abea2-1584-46a2-b79b-1caf66d7d750" providerId="ADAL" clId="{B640D143-F23C-4138-96A0-F34BE9F3EB87}" dt="2024-04-02T18:37:15.513" v="100" actId="20577"/>
        <pc:sldMkLst>
          <pc:docMk/>
          <pc:sldMk cId="2084107897" sldId="264"/>
        </pc:sldMkLst>
      </pc:sldChg>
      <pc:sldChg chg="ord">
        <pc:chgData name="Veena Villivalam" userId="134abea2-1584-46a2-b79b-1caf66d7d750" providerId="ADAL" clId="{B640D143-F23C-4138-96A0-F34BE9F3EB87}" dt="2024-04-02T18:29:54.071" v="6"/>
        <pc:sldMkLst>
          <pc:docMk/>
          <pc:sldMk cId="916951345" sldId="268"/>
        </pc:sldMkLst>
      </pc:sldChg>
      <pc:sldChg chg="modSp mod">
        <pc:chgData name="Veena Villivalam" userId="134abea2-1584-46a2-b79b-1caf66d7d750" providerId="ADAL" clId="{B640D143-F23C-4138-96A0-F34BE9F3EB87}" dt="2024-04-02T18:31:37.411" v="55" actId="14"/>
        <pc:sldMkLst>
          <pc:docMk/>
          <pc:sldMk cId="824704401" sldId="270"/>
        </pc:sldMkLst>
      </pc:sldChg>
      <pc:sldChg chg="ord">
        <pc:chgData name="Veena Villivalam" userId="134abea2-1584-46a2-b79b-1caf66d7d750" providerId="ADAL" clId="{B640D143-F23C-4138-96A0-F34BE9F3EB87}" dt="2024-04-02T18:31:13.467" v="48"/>
        <pc:sldMkLst>
          <pc:docMk/>
          <pc:sldMk cId="4035353098" sldId="273"/>
        </pc:sldMkLst>
      </pc:sldChg>
      <pc:sldChg chg="modSp mod">
        <pc:chgData name="Veena Villivalam" userId="134abea2-1584-46a2-b79b-1caf66d7d750" providerId="ADAL" clId="{B640D143-F23C-4138-96A0-F34BE9F3EB87}" dt="2024-04-02T18:38:55.582" v="139" actId="20577"/>
        <pc:sldMkLst>
          <pc:docMk/>
          <pc:sldMk cId="3276441626" sldId="281"/>
        </pc:sldMkLst>
      </pc:sldChg>
      <pc:sldChg chg="modSp mod">
        <pc:chgData name="Veena Villivalam" userId="134abea2-1584-46a2-b79b-1caf66d7d750" providerId="ADAL" clId="{B640D143-F23C-4138-96A0-F34BE9F3EB87}" dt="2024-04-02T18:36:47.258" v="92" actId="20577"/>
        <pc:sldMkLst>
          <pc:docMk/>
          <pc:sldMk cId="4173535872" sldId="289"/>
        </pc:sldMkLst>
      </pc:sldChg>
      <pc:sldChg chg="modSp mod">
        <pc:chgData name="Veena Villivalam" userId="134abea2-1584-46a2-b79b-1caf66d7d750" providerId="ADAL" clId="{B640D143-F23C-4138-96A0-F34BE9F3EB87}" dt="2024-04-02T18:30:44.447" v="38" actId="20577"/>
        <pc:sldMkLst>
          <pc:docMk/>
          <pc:sldMk cId="1706791790" sldId="291"/>
        </pc:sldMkLst>
      </pc:sldChg>
      <pc:sldChg chg="modSp mod ord">
        <pc:chgData name="Veena Villivalam" userId="134abea2-1584-46a2-b79b-1caf66d7d750" providerId="ADAL" clId="{B640D143-F23C-4138-96A0-F34BE9F3EB87}" dt="2024-04-02T18:37:39.715" v="104" actId="20577"/>
        <pc:sldMkLst>
          <pc:docMk/>
          <pc:sldMk cId="387916621" sldId="295"/>
        </pc:sldMkLst>
      </pc:sldChg>
      <pc:sldChg chg="modSp">
        <pc:chgData name="Veena Villivalam" userId="134abea2-1584-46a2-b79b-1caf66d7d750" providerId="ADAL" clId="{B640D143-F23C-4138-96A0-F34BE9F3EB87}" dt="2024-04-02T18:38:25.524" v="135" actId="20577"/>
        <pc:sldMkLst>
          <pc:docMk/>
          <pc:sldMk cId="3788645697" sldId="297"/>
        </pc:sldMkLst>
      </pc:sldChg>
      <pc:sldChg chg="modSp add mod ord">
        <pc:chgData name="Veena Villivalam" userId="134abea2-1584-46a2-b79b-1caf66d7d750" providerId="ADAL" clId="{B640D143-F23C-4138-96A0-F34BE9F3EB87}" dt="2024-04-02T18:37:58.213" v="108" actId="20577"/>
        <pc:sldMkLst>
          <pc:docMk/>
          <pc:sldMk cId="2241548828" sldId="300"/>
        </pc:sldMkLst>
      </pc:sldChg>
    </pc:docChg>
  </pc:docChgLst>
  <pc:docChgLst>
    <pc:chgData name="Veena Villivalam" userId="134abea2-1584-46a2-b79b-1caf66d7d750" providerId="ADAL" clId="{6BE933A4-0E62-4191-92B0-F63B3F01A51E}"/>
    <pc:docChg chg="undo redo custSel modSld sldOrd">
      <pc:chgData name="Veena Villivalam" userId="134abea2-1584-46a2-b79b-1caf66d7d750" providerId="ADAL" clId="{6BE933A4-0E62-4191-92B0-F63B3F01A51E}" dt="2025-01-15T16:15:25.581" v="895" actId="20577"/>
      <pc:docMkLst>
        <pc:docMk/>
      </pc:docMkLst>
      <pc:sldChg chg="modSp mod modNotesTx">
        <pc:chgData name="Veena Villivalam" userId="134abea2-1584-46a2-b79b-1caf66d7d750" providerId="ADAL" clId="{6BE933A4-0E62-4191-92B0-F63B3F01A51E}" dt="2025-01-14T19:29:31.101" v="652" actId="20577"/>
        <pc:sldMkLst>
          <pc:docMk/>
          <pc:sldMk cId="453953464" sldId="258"/>
        </pc:sldMkLst>
        <pc:spChg chg="mod">
          <ac:chgData name="Veena Villivalam" userId="134abea2-1584-46a2-b79b-1caf66d7d750" providerId="ADAL" clId="{6BE933A4-0E62-4191-92B0-F63B3F01A51E}" dt="2025-01-14T19:24:06.253" v="380" actId="20577"/>
          <ac:spMkLst>
            <pc:docMk/>
            <pc:sldMk cId="453953464" sldId="258"/>
            <ac:spMk id="10" creationId="{A18736AE-55D8-9F5F-E916-F59108B86A47}"/>
          </ac:spMkLst>
        </pc:spChg>
      </pc:sldChg>
      <pc:sldChg chg="addSp delSp modSp mod">
        <pc:chgData name="Veena Villivalam" userId="134abea2-1584-46a2-b79b-1caf66d7d750" providerId="ADAL" clId="{6BE933A4-0E62-4191-92B0-F63B3F01A51E}" dt="2025-01-14T19:22:42.091" v="318" actId="732"/>
        <pc:sldMkLst>
          <pc:docMk/>
          <pc:sldMk cId="2084107897" sldId="264"/>
        </pc:sldMkLst>
        <pc:spChg chg="mod">
          <ac:chgData name="Veena Villivalam" userId="134abea2-1584-46a2-b79b-1caf66d7d750" providerId="ADAL" clId="{6BE933A4-0E62-4191-92B0-F63B3F01A51E}" dt="2025-01-14T19:02:53.395" v="216" actId="20577"/>
          <ac:spMkLst>
            <pc:docMk/>
            <pc:sldMk cId="2084107897" sldId="264"/>
            <ac:spMk id="3" creationId="{5BCA4254-1677-21B5-4E6B-50F2FBE71003}"/>
          </ac:spMkLst>
        </pc:spChg>
        <pc:spChg chg="mod topLvl">
          <ac:chgData name="Veena Villivalam" userId="134abea2-1584-46a2-b79b-1caf66d7d750" providerId="ADAL" clId="{6BE933A4-0E62-4191-92B0-F63B3F01A51E}" dt="2025-01-14T18:36:34.211" v="49" actId="1076"/>
          <ac:spMkLst>
            <pc:docMk/>
            <pc:sldMk cId="2084107897" sldId="264"/>
            <ac:spMk id="15" creationId="{23E587BF-6981-2BEA-0D77-84F424ED3B32}"/>
          </ac:spMkLst>
        </pc:spChg>
        <pc:picChg chg="add mod">
          <ac:chgData name="Veena Villivalam" userId="134abea2-1584-46a2-b79b-1caf66d7d750" providerId="ADAL" clId="{6BE933A4-0E62-4191-92B0-F63B3F01A51E}" dt="2025-01-14T18:59:11.697" v="140" actId="1076"/>
          <ac:picMkLst>
            <pc:docMk/>
            <pc:sldMk cId="2084107897" sldId="264"/>
            <ac:picMk id="1026" creationId="{3937AF55-8333-96C6-92B4-04045656D598}"/>
          </ac:picMkLst>
        </pc:picChg>
      </pc:sldChg>
      <pc:sldChg chg="modSp mod">
        <pc:chgData name="Veena Villivalam" userId="134abea2-1584-46a2-b79b-1caf66d7d750" providerId="ADAL" clId="{6BE933A4-0E62-4191-92B0-F63B3F01A51E}" dt="2025-01-14T19:17:33.751" v="265" actId="20577"/>
        <pc:sldMkLst>
          <pc:docMk/>
          <pc:sldMk cId="656640850" sldId="271"/>
        </pc:sldMkLst>
        <pc:spChg chg="mod">
          <ac:chgData name="Veena Villivalam" userId="134abea2-1584-46a2-b79b-1caf66d7d750" providerId="ADAL" clId="{6BE933A4-0E62-4191-92B0-F63B3F01A51E}" dt="2025-01-14T19:17:33.751" v="265" actId="20577"/>
          <ac:spMkLst>
            <pc:docMk/>
            <pc:sldMk cId="656640850" sldId="271"/>
            <ac:spMk id="6" creationId="{D08294CE-90E5-4C59-EFEE-C5B70620C77A}"/>
          </ac:spMkLst>
        </pc:spChg>
      </pc:sldChg>
      <pc:sldChg chg="modNotesTx">
        <pc:chgData name="Veena Villivalam" userId="134abea2-1584-46a2-b79b-1caf66d7d750" providerId="ADAL" clId="{6BE933A4-0E62-4191-92B0-F63B3F01A51E}" dt="2025-01-14T19:07:57.638" v="233" actId="20577"/>
        <pc:sldMkLst>
          <pc:docMk/>
          <pc:sldMk cId="4173535872" sldId="289"/>
        </pc:sldMkLst>
      </pc:sldChg>
      <pc:sldChg chg="modNotesTx">
        <pc:chgData name="Veena Villivalam" userId="134abea2-1584-46a2-b79b-1caf66d7d750" providerId="ADAL" clId="{6BE933A4-0E62-4191-92B0-F63B3F01A51E}" dt="2025-01-14T19:23:45.415" v="367" actId="20577"/>
        <pc:sldMkLst>
          <pc:docMk/>
          <pc:sldMk cId="2678185407" sldId="292"/>
        </pc:sldMkLst>
      </pc:sldChg>
      <pc:sldChg chg="modSp mod">
        <pc:chgData name="Veena Villivalam" userId="134abea2-1584-46a2-b79b-1caf66d7d750" providerId="ADAL" clId="{6BE933A4-0E62-4191-92B0-F63B3F01A51E}" dt="2025-01-14T19:37:04.855" v="713" actId="1036"/>
        <pc:sldMkLst>
          <pc:docMk/>
          <pc:sldMk cId="212213335" sldId="293"/>
        </pc:sldMkLst>
        <pc:picChg chg="mod">
          <ac:chgData name="Veena Villivalam" userId="134abea2-1584-46a2-b79b-1caf66d7d750" providerId="ADAL" clId="{6BE933A4-0E62-4191-92B0-F63B3F01A51E}" dt="2025-01-14T19:37:04.855" v="713" actId="1036"/>
          <ac:picMkLst>
            <pc:docMk/>
            <pc:sldMk cId="212213335" sldId="293"/>
            <ac:picMk id="3" creationId="{74BCCDC1-55E7-CF5F-C0AC-92F27AF5BF22}"/>
          </ac:picMkLst>
        </pc:picChg>
      </pc:sldChg>
      <pc:sldChg chg="modNotesTx">
        <pc:chgData name="Veena Villivalam" userId="134abea2-1584-46a2-b79b-1caf66d7d750" providerId="ADAL" clId="{6BE933A4-0E62-4191-92B0-F63B3F01A51E}" dt="2025-01-14T19:07:18.196" v="217" actId="33524"/>
        <pc:sldMkLst>
          <pc:docMk/>
          <pc:sldMk cId="387916621" sldId="295"/>
        </pc:sldMkLst>
      </pc:sldChg>
      <pc:sldChg chg="addSp modSp mod modNotesTx">
        <pc:chgData name="Veena Villivalam" userId="134abea2-1584-46a2-b79b-1caf66d7d750" providerId="ADAL" clId="{6BE933A4-0E62-4191-92B0-F63B3F01A51E}" dt="2025-01-14T19:37:19.242" v="716" actId="1076"/>
        <pc:sldMkLst>
          <pc:docMk/>
          <pc:sldMk cId="1654830911" sldId="296"/>
        </pc:sldMkLst>
        <pc:picChg chg="add mod modCrop">
          <ac:chgData name="Veena Villivalam" userId="134abea2-1584-46a2-b79b-1caf66d7d750" providerId="ADAL" clId="{6BE933A4-0E62-4191-92B0-F63B3F01A51E}" dt="2025-01-14T19:37:19.242" v="716" actId="1076"/>
          <ac:picMkLst>
            <pc:docMk/>
            <pc:sldMk cId="1654830911" sldId="296"/>
            <ac:picMk id="5" creationId="{6F04C210-B831-4A35-6388-13FD940ECCDF}"/>
          </ac:picMkLst>
        </pc:picChg>
      </pc:sldChg>
      <pc:sldChg chg="modNotesTx">
        <pc:chgData name="Veena Villivalam" userId="134abea2-1584-46a2-b79b-1caf66d7d750" providerId="ADAL" clId="{6BE933A4-0E62-4191-92B0-F63B3F01A51E}" dt="2025-01-14T19:31:47.185" v="702" actId="20577"/>
        <pc:sldMkLst>
          <pc:docMk/>
          <pc:sldMk cId="3788645697" sldId="297"/>
        </pc:sldMkLst>
      </pc:sldChg>
      <pc:sldChg chg="modSp mod ord">
        <pc:chgData name="Veena Villivalam" userId="134abea2-1584-46a2-b79b-1caf66d7d750" providerId="ADAL" clId="{6BE933A4-0E62-4191-92B0-F63B3F01A51E}" dt="2025-01-15T16:15:25.581" v="895" actId="20577"/>
        <pc:sldMkLst>
          <pc:docMk/>
          <pc:sldMk cId="1056025047" sldId="301"/>
        </pc:sldMkLst>
        <pc:spChg chg="mod">
          <ac:chgData name="Veena Villivalam" userId="134abea2-1584-46a2-b79b-1caf66d7d750" providerId="ADAL" clId="{6BE933A4-0E62-4191-92B0-F63B3F01A51E}" dt="2025-01-15T16:15:25.581" v="895" actId="20577"/>
          <ac:spMkLst>
            <pc:docMk/>
            <pc:sldMk cId="1056025047" sldId="301"/>
            <ac:spMk id="2" creationId="{452BAE18-3EFF-FACC-1526-40DEFD749F8D}"/>
          </ac:spMkLst>
        </pc:spChg>
      </pc:sldChg>
      <pc:sldChg chg="modNotesTx">
        <pc:chgData name="Veena Villivalam" userId="134abea2-1584-46a2-b79b-1caf66d7d750" providerId="ADAL" clId="{6BE933A4-0E62-4191-92B0-F63B3F01A51E}" dt="2025-01-14T19:41:05.679" v="729" actId="20577"/>
        <pc:sldMkLst>
          <pc:docMk/>
          <pc:sldMk cId="612956156" sldId="302"/>
        </pc:sldMkLst>
      </pc:sldChg>
      <pc:sldChg chg="modSp mod modNotesTx">
        <pc:chgData name="Veena Villivalam" userId="134abea2-1584-46a2-b79b-1caf66d7d750" providerId="ADAL" clId="{6BE933A4-0E62-4191-92B0-F63B3F01A51E}" dt="2025-01-14T19:42:21.176" v="851" actId="1076"/>
        <pc:sldMkLst>
          <pc:docMk/>
          <pc:sldMk cId="3805901310" sldId="303"/>
        </pc:sldMkLst>
        <pc:spChg chg="mod">
          <ac:chgData name="Veena Villivalam" userId="134abea2-1584-46a2-b79b-1caf66d7d750" providerId="ADAL" clId="{6BE933A4-0E62-4191-92B0-F63B3F01A51E}" dt="2025-01-14T19:42:21.176" v="851" actId="1076"/>
          <ac:spMkLst>
            <pc:docMk/>
            <pc:sldMk cId="3805901310" sldId="303"/>
            <ac:spMk id="3" creationId="{BE3BF632-529D-D55F-9AA6-4BBA7C0C3F8E}"/>
          </ac:spMkLst>
        </pc:spChg>
      </pc:sldChg>
    </pc:docChg>
  </pc:docChgLst>
  <pc:docChgLst>
    <pc:chgData name="Olivia Heinzeroth" userId="1e6b845b-55ff-4d53-a1ac-8c7183251881" providerId="ADAL" clId="{9BC12CCA-FB82-4236-AB20-F74E720387DE}"/>
    <pc:docChg chg="undo custSel addSld delSld modSld sldOrd">
      <pc:chgData name="Olivia Heinzeroth" userId="1e6b845b-55ff-4d53-a1ac-8c7183251881" providerId="ADAL" clId="{9BC12CCA-FB82-4236-AB20-F74E720387DE}" dt="2024-04-02T18:29:06.790" v="3190" actId="20577"/>
      <pc:docMkLst>
        <pc:docMk/>
      </pc:docMkLst>
      <pc:sldChg chg="addSp delSp modSp mod">
        <pc:chgData name="Olivia Heinzeroth" userId="1e6b845b-55ff-4d53-a1ac-8c7183251881" providerId="ADAL" clId="{9BC12CCA-FB82-4236-AB20-F74E720387DE}" dt="2024-03-06T19:40:43.432" v="176" actId="2711"/>
        <pc:sldMkLst>
          <pc:docMk/>
          <pc:sldMk cId="453953464" sldId="258"/>
        </pc:sldMkLst>
      </pc:sldChg>
      <pc:sldChg chg="addSp modSp mod">
        <pc:chgData name="Olivia Heinzeroth" userId="1e6b845b-55ff-4d53-a1ac-8c7183251881" providerId="ADAL" clId="{9BC12CCA-FB82-4236-AB20-F74E720387DE}" dt="2024-04-02T18:03:12.262" v="850" actId="20577"/>
        <pc:sldMkLst>
          <pc:docMk/>
          <pc:sldMk cId="2084107897" sldId="264"/>
        </pc:sldMkLst>
      </pc:sldChg>
      <pc:sldChg chg="addSp delSp modSp mod">
        <pc:chgData name="Olivia Heinzeroth" userId="1e6b845b-55ff-4d53-a1ac-8c7183251881" providerId="ADAL" clId="{9BC12CCA-FB82-4236-AB20-F74E720387DE}" dt="2024-04-02T18:24:06.403" v="3014" actId="20577"/>
        <pc:sldMkLst>
          <pc:docMk/>
          <pc:sldMk cId="824704401" sldId="270"/>
        </pc:sldMkLst>
      </pc:sldChg>
      <pc:sldChg chg="modSp mod modNotesTx">
        <pc:chgData name="Olivia Heinzeroth" userId="1e6b845b-55ff-4d53-a1ac-8c7183251881" providerId="ADAL" clId="{9BC12CCA-FB82-4236-AB20-F74E720387DE}" dt="2024-04-02T18:13:10.245" v="1099" actId="20577"/>
        <pc:sldMkLst>
          <pc:docMk/>
          <pc:sldMk cId="656640850" sldId="271"/>
        </pc:sldMkLst>
      </pc:sldChg>
      <pc:sldChg chg="modNotesTx">
        <pc:chgData name="Olivia Heinzeroth" userId="1e6b845b-55ff-4d53-a1ac-8c7183251881" providerId="ADAL" clId="{9BC12CCA-FB82-4236-AB20-F74E720387DE}" dt="2024-04-02T18:29:06.790" v="3190" actId="20577"/>
        <pc:sldMkLst>
          <pc:docMk/>
          <pc:sldMk cId="4173535872" sldId="289"/>
        </pc:sldMkLst>
      </pc:sldChg>
      <pc:sldChg chg="modSp mod">
        <pc:chgData name="Olivia Heinzeroth" userId="1e6b845b-55ff-4d53-a1ac-8c7183251881" providerId="ADAL" clId="{9BC12CCA-FB82-4236-AB20-F74E720387DE}" dt="2024-03-06T19:27:53.191" v="64" actId="122"/>
        <pc:sldMkLst>
          <pc:docMk/>
          <pc:sldMk cId="1706791790" sldId="291"/>
        </pc:sldMkLst>
      </pc:sldChg>
      <pc:sldChg chg="modSp mod">
        <pc:chgData name="Olivia Heinzeroth" userId="1e6b845b-55ff-4d53-a1ac-8c7183251881" providerId="ADAL" clId="{9BC12CCA-FB82-4236-AB20-F74E720387DE}" dt="2024-03-06T19:27:16.547" v="60" actId="20577"/>
        <pc:sldMkLst>
          <pc:docMk/>
          <pc:sldMk cId="2678185407" sldId="292"/>
        </pc:sldMkLst>
      </pc:sldChg>
      <pc:sldChg chg="modSp mod">
        <pc:chgData name="Olivia Heinzeroth" userId="1e6b845b-55ff-4d53-a1ac-8c7183251881" providerId="ADAL" clId="{9BC12CCA-FB82-4236-AB20-F74E720387DE}" dt="2024-03-06T19:27:48.380" v="63" actId="122"/>
        <pc:sldMkLst>
          <pc:docMk/>
          <pc:sldMk cId="212213335" sldId="293"/>
        </pc:sldMkLst>
      </pc:sldChg>
      <pc:sldChg chg="modSp del modAnim">
        <pc:chgData name="Olivia Heinzeroth" userId="1e6b845b-55ff-4d53-a1ac-8c7183251881" providerId="ADAL" clId="{9BC12CCA-FB82-4236-AB20-F74E720387DE}" dt="2024-03-07T15:42:00.363" v="519" actId="47"/>
        <pc:sldMkLst>
          <pc:docMk/>
          <pc:sldMk cId="689645492" sldId="294"/>
        </pc:sldMkLst>
      </pc:sldChg>
      <pc:sldChg chg="addSp delSp modSp add mod ord modAnim modNotesTx">
        <pc:chgData name="Olivia Heinzeroth" userId="1e6b845b-55ff-4d53-a1ac-8c7183251881" providerId="ADAL" clId="{9BC12CCA-FB82-4236-AB20-F74E720387DE}" dt="2024-04-02T18:23:29.386" v="2908" actId="14100"/>
        <pc:sldMkLst>
          <pc:docMk/>
          <pc:sldMk cId="1654830911" sldId="296"/>
        </pc:sldMkLst>
      </pc:sldChg>
      <pc:sldChg chg="addSp delSp modSp add mod ord modAnim modNotesTx">
        <pc:chgData name="Olivia Heinzeroth" userId="1e6b845b-55ff-4d53-a1ac-8c7183251881" providerId="ADAL" clId="{9BC12CCA-FB82-4236-AB20-F74E720387DE}" dt="2024-04-02T18:18:07.330" v="1580" actId="1076"/>
        <pc:sldMkLst>
          <pc:docMk/>
          <pc:sldMk cId="3788645697" sldId="297"/>
        </pc:sldMkLst>
      </pc:sldChg>
      <pc:sldChg chg="addSp delSp modSp add del mod modNotesTx">
        <pc:chgData name="Olivia Heinzeroth" userId="1e6b845b-55ff-4d53-a1ac-8c7183251881" providerId="ADAL" clId="{9BC12CCA-FB82-4236-AB20-F74E720387DE}" dt="2024-04-02T18:24:23.374" v="3015" actId="2696"/>
        <pc:sldMkLst>
          <pc:docMk/>
          <pc:sldMk cId="458218889" sldId="298"/>
        </pc:sldMkLst>
      </pc:sldChg>
      <pc:sldChg chg="addSp delSp modSp add mod modAnim modNotesTx">
        <pc:chgData name="Olivia Heinzeroth" userId="1e6b845b-55ff-4d53-a1ac-8c7183251881" providerId="ADAL" clId="{9BC12CCA-FB82-4236-AB20-F74E720387DE}" dt="2024-04-02T18:21:13.159" v="2330" actId="1076"/>
        <pc:sldMkLst>
          <pc:docMk/>
          <pc:sldMk cId="2595059651" sldId="299"/>
        </pc:sldMkLst>
      </pc:sldChg>
      <pc:sldChg chg="new del">
        <pc:chgData name="Olivia Heinzeroth" userId="1e6b845b-55ff-4d53-a1ac-8c7183251881" providerId="ADAL" clId="{9BC12CCA-FB82-4236-AB20-F74E720387DE}" dt="2024-04-02T18:28:29.119" v="3035" actId="680"/>
        <pc:sldMkLst>
          <pc:docMk/>
          <pc:sldMk cId="2418448739" sldId="300"/>
        </pc:sldMkLst>
      </pc:sldChg>
    </pc:docChg>
  </pc:docChgLst>
  <pc:docChgLst>
    <pc:chgData name="Olivia Heinzeroth" userId="1e6b845b-55ff-4d53-a1ac-8c7183251881" providerId="ADAL" clId="{081709F6-93A0-4223-B4BA-91187C8E7CAE}"/>
    <pc:docChg chg="custSel modSld">
      <pc:chgData name="Olivia Heinzeroth" userId="1e6b845b-55ff-4d53-a1ac-8c7183251881" providerId="ADAL" clId="{081709F6-93A0-4223-B4BA-91187C8E7CAE}" dt="2025-02-03T17:00:31.184" v="2" actId="1076"/>
      <pc:docMkLst>
        <pc:docMk/>
      </pc:docMkLst>
      <pc:sldChg chg="addSp delSp modSp mod">
        <pc:chgData name="Olivia Heinzeroth" userId="1e6b845b-55ff-4d53-a1ac-8c7183251881" providerId="ADAL" clId="{081709F6-93A0-4223-B4BA-91187C8E7CAE}" dt="2025-02-03T17:00:31.184" v="2" actId="1076"/>
        <pc:sldMkLst>
          <pc:docMk/>
          <pc:sldMk cId="2084107897" sldId="264"/>
        </pc:sldMkLst>
        <pc:picChg chg="add mod">
          <ac:chgData name="Olivia Heinzeroth" userId="1e6b845b-55ff-4d53-a1ac-8c7183251881" providerId="ADAL" clId="{081709F6-93A0-4223-B4BA-91187C8E7CAE}" dt="2025-02-03T17:00:31.184" v="2" actId="1076"/>
          <ac:picMkLst>
            <pc:docMk/>
            <pc:sldMk cId="2084107897" sldId="264"/>
            <ac:picMk id="6" creationId="{C9AB6323-0909-17ED-139F-513EC0A10A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9C261-87BC-48E8-AA7D-DB03620886FC}"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E3162-F720-4F3F-926E-85CC9A7BEDF3}" type="slidenum">
              <a:rPr lang="en-US" smtClean="0"/>
              <a:t>‹#›</a:t>
            </a:fld>
            <a:endParaRPr lang="en-US"/>
          </a:p>
        </p:txBody>
      </p:sp>
    </p:spTree>
    <p:extLst>
      <p:ext uri="{BB962C8B-B14F-4D97-AF65-F5344CB8AC3E}">
        <p14:creationId xmlns:p14="http://schemas.microsoft.com/office/powerpoint/2010/main" val="4164768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E3162-F720-4F3F-926E-85CC9A7BEDF3}" type="slidenum">
              <a:rPr lang="en-US" smtClean="0"/>
              <a:t>1</a:t>
            </a:fld>
            <a:endParaRPr lang="en-US"/>
          </a:p>
        </p:txBody>
      </p:sp>
    </p:spTree>
    <p:extLst>
      <p:ext uri="{BB962C8B-B14F-4D97-AF65-F5344CB8AC3E}">
        <p14:creationId xmlns:p14="http://schemas.microsoft.com/office/powerpoint/2010/main" val="1256110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DFB2-AD62-A2B1-32D7-1936D25A9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BDF2D-5795-79BD-546E-BEA5FAA50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1EA4B-14AB-5BC7-437B-EB3F1A141F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12121"/>
                </a:solidFill>
                <a:effectLst/>
                <a:latin typeface="Lato" panose="020F0502020204030203" pitchFamily="34" charset="0"/>
              </a:rPr>
              <a:t>  Choose books that are appropriate for your patient population and community. Take care to provide a book that reflects the parent’s or caregiver’s preferred language and comfort with reading. Wordless books and books in languages other than English should also be made available.  These books should also be developmentally appropriate so that the child can be encouraged to engage with the book.  Consider the child’s age when selecting the type of book (board book, paperback vs. hardcover picture book), the contrast of the images, and how much text is on each page of the book.</a:t>
            </a:r>
          </a:p>
          <a:p>
            <a:pPr algn="l">
              <a:buFont typeface="Arial" panose="020B0604020202020204" pitchFamily="34" charset="0"/>
              <a:buChar char="•"/>
            </a:pPr>
            <a:r>
              <a:rPr lang="en-US" b="0" i="0" dirty="0">
                <a:solidFill>
                  <a:srgbClr val="212121"/>
                </a:solidFill>
                <a:effectLst/>
                <a:latin typeface="Lato" panose="020F0502020204030203" pitchFamily="34" charset="0"/>
              </a:rPr>
              <a:t> Books at a significant discount are available through the Reach Out &amp; Read All About Books and Scholastic Catalogs, which offer recommended titles for use by Reach Out &amp; Read sites.</a:t>
            </a:r>
          </a:p>
          <a:p>
            <a:pPr algn="l">
              <a:buFont typeface="Arial" panose="020B0604020202020204" pitchFamily="34" charset="0"/>
              <a:buChar char="•"/>
            </a:pPr>
            <a:r>
              <a:rPr lang="en-US" b="0" i="0" dirty="0">
                <a:solidFill>
                  <a:srgbClr val="212121"/>
                </a:solidFill>
                <a:effectLst/>
                <a:latin typeface="Lato" panose="020F0502020204030203" pitchFamily="34" charset="0"/>
              </a:rPr>
              <a:t> Reach Out &amp; Read books are selected for literary quality and intended to be free of gender and cultural stereotypes as well as commercial bias. We strive to find books that reflect and showcase the diverse community of families we serve, and which will allow children to see positive reflections of their own families. </a:t>
            </a:r>
            <a:r>
              <a:rPr lang="en-US" b="1" i="0" dirty="0">
                <a:solidFill>
                  <a:srgbClr val="212121"/>
                </a:solidFill>
                <a:effectLst/>
                <a:latin typeface="Lato" panose="020F0502020204030203" pitchFamily="34" charset="0"/>
              </a:rPr>
              <a:t>You should take care to select books that are appropriate for your families’ needs</a:t>
            </a:r>
            <a:endParaRPr lang="en-US" b="0" i="0" dirty="0">
              <a:solidFill>
                <a:srgbClr val="212121"/>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5978462-B6BA-05C0-B964-0F0452A095CD}"/>
              </a:ext>
            </a:extLst>
          </p:cNvPr>
          <p:cNvSpPr>
            <a:spLocks noGrp="1"/>
          </p:cNvSpPr>
          <p:nvPr>
            <p:ph type="sldNum" sz="quarter" idx="5"/>
          </p:nvPr>
        </p:nvSpPr>
        <p:spPr/>
        <p:txBody>
          <a:bodyPr/>
          <a:lstStyle/>
          <a:p>
            <a:fld id="{55CE3162-F720-4F3F-926E-85CC9A7BEDF3}" type="slidenum">
              <a:rPr lang="en-US" smtClean="0"/>
              <a:t>12</a:t>
            </a:fld>
            <a:endParaRPr lang="en-US"/>
          </a:p>
        </p:txBody>
      </p:sp>
    </p:spTree>
    <p:extLst>
      <p:ext uri="{BB962C8B-B14F-4D97-AF65-F5344CB8AC3E}">
        <p14:creationId xmlns:p14="http://schemas.microsoft.com/office/powerpoint/2010/main" val="534765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DFB2-AD62-A2B1-32D7-1936D25A9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BDF2D-5795-79BD-546E-BEA5FAA50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1EA4B-14AB-5BC7-437B-EB3F1A141F5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rade Gothic Next Rounded" panose="020F0503040303020004" pitchFamily="34" charset="0"/>
              </a:rPr>
              <a:t>Discuss with parents and caregivers how important it is to talk, sing, read, and play with children starting at birth; positive, responsive interactions in the early days, months, and years foster the development of strong nurturing relationships that are the foundation for healthy early childhood development.</a:t>
            </a:r>
          </a:p>
          <a:p>
            <a:pPr marL="171450" indent="-171450">
              <a:buFont typeface="Arial" panose="020B0604020202020204" pitchFamily="34" charset="0"/>
              <a:buChar char="•"/>
            </a:pPr>
            <a:r>
              <a:rPr lang="en-US" sz="1200" dirty="0">
                <a:latin typeface="Trade Gothic Next Rounded" panose="020F0503040303020004" pitchFamily="34" charset="0"/>
              </a:rPr>
              <a:t>Describe and model prototypical conversations using “serve and return” interactions, interactive (dialogic) reading, and other developmentally appropriate techniques for enjoying books with young children.</a:t>
            </a:r>
          </a:p>
          <a:p>
            <a:pPr marL="171450" indent="-171450">
              <a:buFont typeface="Arial" panose="020B0604020202020204" pitchFamily="34" charset="0"/>
              <a:buChar char="•"/>
            </a:pPr>
            <a:r>
              <a:rPr lang="en-US" sz="1200" dirty="0">
                <a:latin typeface="Trade Gothic Next Rounded" panose="020F0503040303020004" pitchFamily="34" charset="0"/>
              </a:rPr>
              <a:t>Using the Developmental Milestones of Early Literacy, help parents and caregivers appreciate the literacy and language skills their children are developing, focusing both on current skills and on the next developmental stages.</a:t>
            </a:r>
          </a:p>
          <a:p>
            <a:pPr marL="171450" indent="-171450">
              <a:buFont typeface="Arial" panose="020B0604020202020204" pitchFamily="34" charset="0"/>
              <a:buChar char="•"/>
            </a:pPr>
            <a:r>
              <a:rPr lang="en-US" sz="1200" dirty="0">
                <a:latin typeface="Trade Gothic Next Rounded" panose="020F0503040303020004" pitchFamily="34" charset="0"/>
              </a:rPr>
              <a:t>Ask about reading activities in the home and offer positive reinforcement; be sensitive to parents and caregivers with limitations or concerns regarding their own language or literacy skills, and offer support and encouragement for a variety of strategies for enjoying books together with children.</a:t>
            </a:r>
          </a:p>
          <a:p>
            <a:pPr marL="171450" indent="-171450">
              <a:buFont typeface="Arial" panose="020B0604020202020204" pitchFamily="34" charset="0"/>
              <a:buChar char="•"/>
            </a:pPr>
            <a:r>
              <a:rPr lang="en-US" sz="1200" dirty="0">
                <a:latin typeface="Trade Gothic Next Rounded" panose="020F0503040303020004" pitchFamily="34" charset="0"/>
              </a:rPr>
              <a:t>Talk with parents and caregivers about the benefits of looking at books and/or reading together with children; how this can contribute to a child’s love of books; and how experience with books promotes school readiness.</a:t>
            </a:r>
          </a:p>
          <a:p>
            <a:pPr marL="171450" indent="-171450">
              <a:buFont typeface="Arial" panose="020B0604020202020204" pitchFamily="34" charset="0"/>
              <a:buChar char="•"/>
            </a:pPr>
            <a:r>
              <a:rPr lang="en-US" sz="1200" dirty="0">
                <a:latin typeface="Trade Gothic Next Rounded" panose="020F0503040303020004" pitchFamily="34" charset="0"/>
              </a:rPr>
              <a:t>Discuss with parents and caregivers how they can integrate reading aloud into a young child’s daily routine. Reference and include the book in discussions of transitions, bedtime routines, sleep, school readiness, as well as other appropriate aspects of primary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85978462-B6BA-05C0-B964-0F0452A095CD}"/>
              </a:ext>
            </a:extLst>
          </p:cNvPr>
          <p:cNvSpPr>
            <a:spLocks noGrp="1"/>
          </p:cNvSpPr>
          <p:nvPr>
            <p:ph type="sldNum" sz="quarter" idx="5"/>
          </p:nvPr>
        </p:nvSpPr>
        <p:spPr/>
        <p:txBody>
          <a:bodyPr/>
          <a:lstStyle/>
          <a:p>
            <a:fld id="{55CE3162-F720-4F3F-926E-85CC9A7BEDF3}" type="slidenum">
              <a:rPr lang="en-US" smtClean="0"/>
              <a:t>13</a:t>
            </a:fld>
            <a:endParaRPr lang="en-US"/>
          </a:p>
        </p:txBody>
      </p:sp>
    </p:spTree>
    <p:extLst>
      <p:ext uri="{BB962C8B-B14F-4D97-AF65-F5344CB8AC3E}">
        <p14:creationId xmlns:p14="http://schemas.microsoft.com/office/powerpoint/2010/main" val="144799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DFB2-AD62-A2B1-32D7-1936D25A9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BDF2D-5795-79BD-546E-BEA5FAA50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1EA4B-14AB-5BC7-437B-EB3F1A141F51}"/>
              </a:ext>
            </a:extLst>
          </p:cNvPr>
          <p:cNvSpPr>
            <a:spLocks noGrp="1"/>
          </p:cNvSpPr>
          <p:nvPr>
            <p:ph type="body" idx="1"/>
          </p:nvPr>
        </p:nvSpPr>
        <p:spPr/>
        <p:txBody>
          <a:bodyPr/>
          <a:lstStyle/>
          <a:p>
            <a:pPr algn="l"/>
            <a:r>
              <a:rPr lang="en-US" b="0" i="0" dirty="0">
                <a:solidFill>
                  <a:srgbClr val="212121"/>
                </a:solidFill>
                <a:effectLst/>
                <a:latin typeface="Lato" panose="020F0502020204030203" pitchFamily="34" charset="0"/>
              </a:rPr>
              <a:t>The literacy message extends throughout the clinic, creating a literacy-rich environment. Where possible:</a:t>
            </a:r>
          </a:p>
          <a:p>
            <a:pPr algn="l">
              <a:buFont typeface="Arial" panose="020B0604020202020204" pitchFamily="34" charset="0"/>
              <a:buChar char="•"/>
            </a:pPr>
            <a:r>
              <a:rPr lang="en-US" b="0" i="0" dirty="0">
                <a:solidFill>
                  <a:srgbClr val="212121"/>
                </a:solidFill>
                <a:effectLst/>
                <a:latin typeface="Lato" panose="020F0502020204030203" pitchFamily="34" charset="0"/>
              </a:rPr>
              <a:t>Create displays about books, reading, family literacy, and the local library</a:t>
            </a:r>
          </a:p>
          <a:p>
            <a:pPr algn="l">
              <a:buFont typeface="Arial" panose="020B0604020202020204" pitchFamily="34" charset="0"/>
              <a:buChar char="•"/>
            </a:pPr>
            <a:r>
              <a:rPr lang="en-US" b="0" i="0" dirty="0">
                <a:solidFill>
                  <a:srgbClr val="212121"/>
                </a:solidFill>
                <a:effectLst/>
                <a:latin typeface="Lato" panose="020F0502020204030203" pitchFamily="34" charset="0"/>
              </a:rPr>
              <a:t>Provide gently-used children’s books for the family to read together while waiting for their visit and to take home when they leave</a:t>
            </a:r>
          </a:p>
          <a:p>
            <a:pPr algn="l">
              <a:buFont typeface="Arial" panose="020B0604020202020204" pitchFamily="34" charset="0"/>
              <a:buChar char="•"/>
            </a:pPr>
            <a:r>
              <a:rPr lang="en-US" b="0" i="0" dirty="0">
                <a:solidFill>
                  <a:srgbClr val="212121"/>
                </a:solidFill>
                <a:effectLst/>
                <a:latin typeface="Lato" panose="020F0502020204030203" pitchFamily="34" charset="0"/>
              </a:rPr>
              <a:t>Have volunteers read to children and parents/caregivers in the waiting room, modeling dialogic reading and read-aloud techniques, and showing parents and caregivers how much children enjoy reading aloud</a:t>
            </a:r>
          </a:p>
          <a:p>
            <a:pPr algn="l">
              <a:buFont typeface="Arial" panose="020B0604020202020204" pitchFamily="34" charset="0"/>
              <a:buChar char="•"/>
            </a:pPr>
            <a:r>
              <a:rPr lang="en-US" b="0" i="0" dirty="0">
                <a:solidFill>
                  <a:srgbClr val="212121"/>
                </a:solidFill>
                <a:effectLst/>
                <a:latin typeface="Lato" panose="020F0502020204030203" pitchFamily="34" charset="0"/>
              </a:rPr>
              <a:t>Provide information about community supports such as library/</a:t>
            </a:r>
            <a:r>
              <a:rPr lang="en-US" b="0" i="0" dirty="0" err="1">
                <a:solidFill>
                  <a:srgbClr val="212121"/>
                </a:solidFill>
                <a:effectLst/>
                <a:latin typeface="Lato" panose="020F0502020204030203" pitchFamily="34" charset="0"/>
              </a:rPr>
              <a:t>storytime</a:t>
            </a:r>
            <a:r>
              <a:rPr lang="en-US" b="0" i="0" dirty="0">
                <a:solidFill>
                  <a:srgbClr val="212121"/>
                </a:solidFill>
                <a:effectLst/>
                <a:latin typeface="Lato" panose="020F0502020204030203" pitchFamily="34" charset="0"/>
              </a:rPr>
              <a:t>, early intervention resources, </a:t>
            </a:r>
            <a:r>
              <a:rPr lang="en-US" b="0" i="0" dirty="0" err="1">
                <a:solidFill>
                  <a:srgbClr val="212121"/>
                </a:solidFill>
                <a:effectLst/>
                <a:latin typeface="Lato" panose="020F0502020204030203" pitchFamily="34" charset="0"/>
              </a:rPr>
              <a:t>headstart</a:t>
            </a:r>
            <a:r>
              <a:rPr lang="en-US" b="0" i="0" dirty="0">
                <a:solidFill>
                  <a:srgbClr val="212121"/>
                </a:solidFill>
                <a:effectLst/>
                <a:latin typeface="Lato" panose="020F0502020204030203" pitchFamily="34" charset="0"/>
              </a:rPr>
              <a:t>/preschool information</a:t>
            </a:r>
          </a:p>
        </p:txBody>
      </p:sp>
      <p:sp>
        <p:nvSpPr>
          <p:cNvPr id="4" name="Slide Number Placeholder 3">
            <a:extLst>
              <a:ext uri="{FF2B5EF4-FFF2-40B4-BE49-F238E27FC236}">
                <a16:creationId xmlns:a16="http://schemas.microsoft.com/office/drawing/2014/main" id="{85978462-B6BA-05C0-B964-0F0452A095CD}"/>
              </a:ext>
            </a:extLst>
          </p:cNvPr>
          <p:cNvSpPr>
            <a:spLocks noGrp="1"/>
          </p:cNvSpPr>
          <p:nvPr>
            <p:ph type="sldNum" sz="quarter" idx="5"/>
          </p:nvPr>
        </p:nvSpPr>
        <p:spPr/>
        <p:txBody>
          <a:bodyPr/>
          <a:lstStyle/>
          <a:p>
            <a:fld id="{55CE3162-F720-4F3F-926E-85CC9A7BEDF3}" type="slidenum">
              <a:rPr lang="en-US" smtClean="0"/>
              <a:t>14</a:t>
            </a:fld>
            <a:endParaRPr lang="en-US"/>
          </a:p>
        </p:txBody>
      </p:sp>
    </p:spTree>
    <p:extLst>
      <p:ext uri="{BB962C8B-B14F-4D97-AF65-F5344CB8AC3E}">
        <p14:creationId xmlns:p14="http://schemas.microsoft.com/office/powerpoint/2010/main" val="3445518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Reach Out &amp; Read core training is a self-paced (approximately ninety minutes) online course designed to prepare pediatric primary care clinicians to implement Reach Out &amp; Read during well-child visits from infancy through age five. The training provides practical, concrete, and tested strategies for providers to discuss the importance of talking, singing, and reading aloud from birth with the parents of their patients. </a:t>
            </a:r>
          </a:p>
          <a:p>
            <a:endParaRPr lang="en-US" dirty="0"/>
          </a:p>
          <a:p>
            <a:r>
              <a:rPr lang="en-US" dirty="0"/>
              <a:t>All participating Reach Out and Read providers must complete the Reach Out and Read training before they begin implementing the program. The training saves your progress as you go, allowing you to complete it in more than one sitting. Our goal as a clinic is to have a 75% minimum training rate. </a:t>
            </a:r>
          </a:p>
          <a:p>
            <a:endParaRPr lang="en-US" dirty="0"/>
          </a:p>
          <a:p>
            <a:r>
              <a:rPr lang="en-US" dirty="0"/>
              <a:t>The online training course is accredited and offers: </a:t>
            </a:r>
          </a:p>
          <a:p>
            <a:r>
              <a:rPr lang="en-US" dirty="0"/>
              <a:t>• 1.5 CME credits from the AAFP to participating MDs, DOs, NPs, and PA-Cs; credits may also be available to other eligible medical providers </a:t>
            </a:r>
          </a:p>
          <a:p>
            <a:r>
              <a:rPr lang="en-US" dirty="0"/>
              <a:t>• 1.0 MOC Part 2 points for participating pediatricians who pass the training with a score of 70% or higher </a:t>
            </a:r>
          </a:p>
        </p:txBody>
      </p:sp>
      <p:sp>
        <p:nvSpPr>
          <p:cNvPr id="4" name="Slide Number Placeholder 3"/>
          <p:cNvSpPr>
            <a:spLocks noGrp="1"/>
          </p:cNvSpPr>
          <p:nvPr>
            <p:ph type="sldNum" sz="quarter" idx="5"/>
          </p:nvPr>
        </p:nvSpPr>
        <p:spPr/>
        <p:txBody>
          <a:bodyPr/>
          <a:lstStyle/>
          <a:p>
            <a:fld id="{55CE3162-F720-4F3F-926E-85CC9A7BEDF3}" type="slidenum">
              <a:rPr lang="en-US" smtClean="0"/>
              <a:t>16</a:t>
            </a:fld>
            <a:endParaRPr lang="en-US"/>
          </a:p>
        </p:txBody>
      </p:sp>
    </p:spTree>
    <p:extLst>
      <p:ext uri="{BB962C8B-B14F-4D97-AF65-F5344CB8AC3E}">
        <p14:creationId xmlns:p14="http://schemas.microsoft.com/office/powerpoint/2010/main" val="3697904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4C09-ADC8-421C-6A85-4CD24AC37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D5ED7-0B37-FCAE-F01B-020DD0E43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3A53B-29AA-6E95-53EB-DC45A7668315}"/>
              </a:ext>
            </a:extLst>
          </p:cNvPr>
          <p:cNvSpPr>
            <a:spLocks noGrp="1"/>
          </p:cNvSpPr>
          <p:nvPr>
            <p:ph type="body" idx="1"/>
          </p:nvPr>
        </p:nvSpPr>
        <p:spPr/>
        <p:txBody>
          <a:bodyPr/>
          <a:lstStyle/>
          <a:p>
            <a:r>
              <a:rPr lang="en-US" dirty="0"/>
              <a:t>After completing the training, you will be able to: </a:t>
            </a:r>
          </a:p>
          <a:p>
            <a:pPr marL="171450" indent="-171450">
              <a:buFont typeface="Arial" panose="020B0604020202020204" pitchFamily="34" charset="0"/>
              <a:buChar char="•"/>
            </a:pPr>
            <a:r>
              <a:rPr lang="en-US" dirty="0"/>
              <a:t>Recognize the importance of integrating early literacy promotion into pediatric primary healthcare visits </a:t>
            </a:r>
          </a:p>
          <a:p>
            <a:pPr marL="171450" indent="-171450">
              <a:buFont typeface="Arial" panose="020B0604020202020204" pitchFamily="34" charset="0"/>
              <a:buChar char="•"/>
            </a:pPr>
            <a:r>
              <a:rPr lang="en-US" dirty="0"/>
              <a:t>Highlight for caregivers the importance of talking, singing, and reading aloud from birth in healthy early childhood development </a:t>
            </a:r>
          </a:p>
          <a:p>
            <a:pPr marL="171450" indent="-171450">
              <a:buFont typeface="Arial" panose="020B0604020202020204" pitchFamily="34" charset="0"/>
              <a:buChar char="•"/>
            </a:pPr>
            <a:r>
              <a:rPr lang="en-US" dirty="0"/>
              <a:t>Incorporate books and early literacy guidance and modeling into pediatric primary care in an age-appropriate way that promotes warm, responsive, caregiver-child interactions </a:t>
            </a:r>
          </a:p>
          <a:p>
            <a:pPr marL="171450" indent="-171450">
              <a:buFont typeface="Arial" panose="020B0604020202020204" pitchFamily="34" charset="0"/>
              <a:buChar char="•"/>
            </a:pPr>
            <a:r>
              <a:rPr lang="en-US" dirty="0"/>
              <a:t>Use books in the exam room to enhance developmental surveillance in accordance with the Bright Futures guidelines </a:t>
            </a:r>
          </a:p>
          <a:p>
            <a:pPr marL="171450" indent="-171450">
              <a:buFont typeface="Arial" panose="020B0604020202020204" pitchFamily="34" charset="0"/>
              <a:buChar char="•"/>
            </a:pPr>
            <a:r>
              <a:rPr lang="en-US" dirty="0"/>
              <a:t>Use literacy promotion within the well-child visit to provide anticipatory guidance about development and language, stimulation, interaction, limiting screen time, building daily routines and bedtime rituals, and school readiness </a:t>
            </a:r>
          </a:p>
          <a:p>
            <a:pPr marL="171450" indent="-171450">
              <a:buFont typeface="Arial" panose="020B0604020202020204" pitchFamily="34" charset="0"/>
              <a:buChar char="•"/>
            </a:pPr>
            <a:r>
              <a:rPr lang="en-US" dirty="0"/>
              <a:t>Promote the importance of both reading aloud and print-rich environments to the acquisition of foundational literacy skills during the earliest years of life </a:t>
            </a:r>
          </a:p>
          <a:p>
            <a:pPr marL="171450" indent="-171450">
              <a:buFont typeface="Arial" panose="020B0604020202020204" pitchFamily="34" charset="0"/>
              <a:buChar char="•"/>
            </a:pPr>
            <a:r>
              <a:rPr lang="en-US" dirty="0"/>
              <a:t>Support caregivers in finding those everyday moments of connection with their infants, toddlers, and preschoolers that we know provide the foundation for early childhood development and long-term health and well-being </a:t>
            </a:r>
          </a:p>
        </p:txBody>
      </p:sp>
      <p:sp>
        <p:nvSpPr>
          <p:cNvPr id="4" name="Slide Number Placeholder 3">
            <a:extLst>
              <a:ext uri="{FF2B5EF4-FFF2-40B4-BE49-F238E27FC236}">
                <a16:creationId xmlns:a16="http://schemas.microsoft.com/office/drawing/2014/main" id="{67E29B4C-D4E0-6C3E-A531-2196349CD22E}"/>
              </a:ext>
            </a:extLst>
          </p:cNvPr>
          <p:cNvSpPr>
            <a:spLocks noGrp="1"/>
          </p:cNvSpPr>
          <p:nvPr>
            <p:ph type="sldNum" sz="quarter" idx="5"/>
          </p:nvPr>
        </p:nvSpPr>
        <p:spPr/>
        <p:txBody>
          <a:bodyPr/>
          <a:lstStyle/>
          <a:p>
            <a:fld id="{55CE3162-F720-4F3F-926E-85CC9A7BEDF3}" type="slidenum">
              <a:rPr lang="en-US" smtClean="0"/>
              <a:t>17</a:t>
            </a:fld>
            <a:endParaRPr lang="en-US"/>
          </a:p>
        </p:txBody>
      </p:sp>
    </p:spTree>
    <p:extLst>
      <p:ext uri="{BB962C8B-B14F-4D97-AF65-F5344CB8AC3E}">
        <p14:creationId xmlns:p14="http://schemas.microsoft.com/office/powerpoint/2010/main" val="2025224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E3162-F720-4F3F-926E-85CC9A7BEDF3}" type="slidenum">
              <a:rPr lang="en-US" smtClean="0"/>
              <a:t>18</a:t>
            </a:fld>
            <a:endParaRPr lang="en-US"/>
          </a:p>
        </p:txBody>
      </p:sp>
    </p:spTree>
    <p:extLst>
      <p:ext uri="{BB962C8B-B14F-4D97-AF65-F5344CB8AC3E}">
        <p14:creationId xmlns:p14="http://schemas.microsoft.com/office/powerpoint/2010/main" val="180712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CE3162-F720-4F3F-926E-85CC9A7BEDF3}" type="slidenum">
              <a:rPr lang="en-US" smtClean="0"/>
              <a:t>19</a:t>
            </a:fld>
            <a:endParaRPr lang="en-US"/>
          </a:p>
        </p:txBody>
      </p:sp>
    </p:spTree>
    <p:extLst>
      <p:ext uri="{BB962C8B-B14F-4D97-AF65-F5344CB8AC3E}">
        <p14:creationId xmlns:p14="http://schemas.microsoft.com/office/powerpoint/2010/main" val="3116193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4C09-ADC8-421C-6A85-4CD24AC37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D5ED7-0B37-FCAE-F01B-020DD0E43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3A53B-29AA-6E95-53EB-DC45A7668315}"/>
              </a:ext>
            </a:extLst>
          </p:cNvPr>
          <p:cNvSpPr>
            <a:spLocks noGrp="1"/>
          </p:cNvSpPr>
          <p:nvPr>
            <p:ph type="body" idx="1"/>
          </p:nvPr>
        </p:nvSpPr>
        <p:spPr/>
        <p:txBody>
          <a:bodyPr/>
          <a:lstStyle/>
          <a:p>
            <a:r>
              <a:rPr lang="en-US" dirty="0"/>
              <a:t>After completing the training, you will be able to: </a:t>
            </a:r>
          </a:p>
          <a:p>
            <a:pPr marL="171450" indent="-171450">
              <a:buFont typeface="Arial" panose="020B0604020202020204" pitchFamily="34" charset="0"/>
              <a:buChar char="•"/>
            </a:pPr>
            <a:r>
              <a:rPr lang="en-US" dirty="0"/>
              <a:t>Recognize the importance of integrating early literacy promotion into pediatric primary healthcare visits </a:t>
            </a:r>
          </a:p>
          <a:p>
            <a:pPr marL="171450" indent="-171450">
              <a:buFont typeface="Arial" panose="020B0604020202020204" pitchFamily="34" charset="0"/>
              <a:buChar char="•"/>
            </a:pPr>
            <a:r>
              <a:rPr lang="en-US" dirty="0"/>
              <a:t>Highlight for caregivers the importance of talking, singing, and reading aloud from birth in healthy early childhood development </a:t>
            </a:r>
          </a:p>
          <a:p>
            <a:pPr marL="171450" indent="-171450">
              <a:buFont typeface="Arial" panose="020B0604020202020204" pitchFamily="34" charset="0"/>
              <a:buChar char="•"/>
            </a:pPr>
            <a:r>
              <a:rPr lang="en-US" dirty="0"/>
              <a:t>Incorporate books and early literacy guidance and modeling into pediatric primary care in an age-appropriate way that promotes warm, responsive, caregiver-child interactions </a:t>
            </a:r>
          </a:p>
          <a:p>
            <a:pPr marL="171450" indent="-171450">
              <a:buFont typeface="Arial" panose="020B0604020202020204" pitchFamily="34" charset="0"/>
              <a:buChar char="•"/>
            </a:pPr>
            <a:r>
              <a:rPr lang="en-US" dirty="0"/>
              <a:t>Use books in the exam room to enhance developmental surveillance in accordance with the Bright Futures guidelines </a:t>
            </a:r>
          </a:p>
          <a:p>
            <a:pPr marL="171450" indent="-171450">
              <a:buFont typeface="Arial" panose="020B0604020202020204" pitchFamily="34" charset="0"/>
              <a:buChar char="•"/>
            </a:pPr>
            <a:r>
              <a:rPr lang="en-US" dirty="0"/>
              <a:t>Use literacy promotion within the well-child visit to provide anticipatory guidance about development and language, stimulation, interaction, limiting screen time, building daily routines and bedtime rituals, and school readiness </a:t>
            </a:r>
          </a:p>
          <a:p>
            <a:pPr marL="171450" indent="-171450">
              <a:buFont typeface="Arial" panose="020B0604020202020204" pitchFamily="34" charset="0"/>
              <a:buChar char="•"/>
            </a:pPr>
            <a:r>
              <a:rPr lang="en-US" dirty="0"/>
              <a:t>Promote the importance of both reading aloud and print-rich environments to the acquisition of foundational literacy skills during the earliest years of life </a:t>
            </a:r>
          </a:p>
          <a:p>
            <a:pPr marL="171450" indent="-171450">
              <a:buFont typeface="Arial" panose="020B0604020202020204" pitchFamily="34" charset="0"/>
              <a:buChar char="•"/>
            </a:pPr>
            <a:r>
              <a:rPr lang="en-US" dirty="0"/>
              <a:t>Support caregivers in finding those everyday moments of connection with their infants, toddlers, and preschoolers that we know provide the foundation for early childhood development and long-term health and well-being </a:t>
            </a:r>
          </a:p>
        </p:txBody>
      </p:sp>
      <p:sp>
        <p:nvSpPr>
          <p:cNvPr id="4" name="Slide Number Placeholder 3">
            <a:extLst>
              <a:ext uri="{FF2B5EF4-FFF2-40B4-BE49-F238E27FC236}">
                <a16:creationId xmlns:a16="http://schemas.microsoft.com/office/drawing/2014/main" id="{67E29B4C-D4E0-6C3E-A531-2196349CD22E}"/>
              </a:ext>
            </a:extLst>
          </p:cNvPr>
          <p:cNvSpPr>
            <a:spLocks noGrp="1"/>
          </p:cNvSpPr>
          <p:nvPr>
            <p:ph type="sldNum" sz="quarter" idx="5"/>
          </p:nvPr>
        </p:nvSpPr>
        <p:spPr/>
        <p:txBody>
          <a:bodyPr/>
          <a:lstStyle/>
          <a:p>
            <a:fld id="{55CE3162-F720-4F3F-926E-85CC9A7BEDF3}" type="slidenum">
              <a:rPr lang="en-US" smtClean="0"/>
              <a:t>21</a:t>
            </a:fld>
            <a:endParaRPr lang="en-US"/>
          </a:p>
        </p:txBody>
      </p:sp>
    </p:spTree>
    <p:extLst>
      <p:ext uri="{BB962C8B-B14F-4D97-AF65-F5344CB8AC3E}">
        <p14:creationId xmlns:p14="http://schemas.microsoft.com/office/powerpoint/2010/main" val="1177801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4C09-ADC8-421C-6A85-4CD24AC37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D5ED7-0B37-FCAE-F01B-020DD0E43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3A53B-29AA-6E95-53EB-DC45A7668315}"/>
              </a:ext>
            </a:extLst>
          </p:cNvPr>
          <p:cNvSpPr>
            <a:spLocks noGrp="1"/>
          </p:cNvSpPr>
          <p:nvPr>
            <p:ph type="body" idx="1"/>
          </p:nvPr>
        </p:nvSpPr>
        <p:spPr/>
        <p:txBody>
          <a:bodyPr/>
          <a:lstStyle/>
          <a:p>
            <a:r>
              <a:rPr lang="en-US" dirty="0"/>
              <a:t>After completing the training you will be able to: </a:t>
            </a:r>
          </a:p>
          <a:p>
            <a:pPr marL="171450" indent="-171450">
              <a:buFont typeface="Arial" panose="020B0604020202020204" pitchFamily="34" charset="0"/>
              <a:buChar char="•"/>
            </a:pPr>
            <a:r>
              <a:rPr lang="en-US" dirty="0"/>
              <a:t>Recognize the importance of integrating early literacy promotion into pediatric primary healthcare visits </a:t>
            </a:r>
          </a:p>
          <a:p>
            <a:pPr marL="171450" indent="-171450">
              <a:buFont typeface="Arial" panose="020B0604020202020204" pitchFamily="34" charset="0"/>
              <a:buChar char="•"/>
            </a:pPr>
            <a:r>
              <a:rPr lang="en-US" dirty="0"/>
              <a:t>Highlight for caregivers the importance of talking, singing, and reading aloud from birth in healthy early childhood development </a:t>
            </a:r>
          </a:p>
          <a:p>
            <a:pPr marL="171450" indent="-171450">
              <a:buFont typeface="Arial" panose="020B0604020202020204" pitchFamily="34" charset="0"/>
              <a:buChar char="•"/>
            </a:pPr>
            <a:r>
              <a:rPr lang="en-US" dirty="0"/>
              <a:t>Incorporate books and early literacy guidance and modeling into pediatric primary care in an age-appropriate way that promotes warm, responsive, caregiver-child interactions </a:t>
            </a:r>
          </a:p>
          <a:p>
            <a:pPr marL="171450" indent="-171450">
              <a:buFont typeface="Arial" panose="020B0604020202020204" pitchFamily="34" charset="0"/>
              <a:buChar char="•"/>
            </a:pPr>
            <a:r>
              <a:rPr lang="en-US" dirty="0"/>
              <a:t>Use books in the exam room to enhance developmental surveillance in accordance with the Bright Futures guidelines </a:t>
            </a:r>
          </a:p>
          <a:p>
            <a:pPr marL="171450" indent="-171450">
              <a:buFont typeface="Arial" panose="020B0604020202020204" pitchFamily="34" charset="0"/>
              <a:buChar char="•"/>
            </a:pPr>
            <a:r>
              <a:rPr lang="en-US" dirty="0"/>
              <a:t>Use literacy promotion within the well-child visit to provide anticipatory guidance about development and language, stimulation, interaction, limiting screen time, building daily routines and bedtime rituals, and school readiness </a:t>
            </a:r>
          </a:p>
          <a:p>
            <a:pPr marL="171450" indent="-171450">
              <a:buFont typeface="Arial" panose="020B0604020202020204" pitchFamily="34" charset="0"/>
              <a:buChar char="•"/>
            </a:pPr>
            <a:r>
              <a:rPr lang="en-US" dirty="0"/>
              <a:t>Promote the importance of both reading aloud and print-rich environments to the acquisition of foundational literacy skills during the earliest years of life </a:t>
            </a:r>
          </a:p>
          <a:p>
            <a:pPr marL="171450" indent="-171450">
              <a:buFont typeface="Arial" panose="020B0604020202020204" pitchFamily="34" charset="0"/>
              <a:buChar char="•"/>
            </a:pPr>
            <a:r>
              <a:rPr lang="en-US" dirty="0"/>
              <a:t>Support caregivers in finding those everyday moments of connection with their infants, toddlers, and preschoolers that we know provide the foundation for early childhood development and long-term health and well-being </a:t>
            </a:r>
          </a:p>
        </p:txBody>
      </p:sp>
      <p:sp>
        <p:nvSpPr>
          <p:cNvPr id="4" name="Slide Number Placeholder 3">
            <a:extLst>
              <a:ext uri="{FF2B5EF4-FFF2-40B4-BE49-F238E27FC236}">
                <a16:creationId xmlns:a16="http://schemas.microsoft.com/office/drawing/2014/main" id="{67E29B4C-D4E0-6C3E-A531-2196349CD22E}"/>
              </a:ext>
            </a:extLst>
          </p:cNvPr>
          <p:cNvSpPr>
            <a:spLocks noGrp="1"/>
          </p:cNvSpPr>
          <p:nvPr>
            <p:ph type="sldNum" sz="quarter" idx="5"/>
          </p:nvPr>
        </p:nvSpPr>
        <p:spPr/>
        <p:txBody>
          <a:bodyPr/>
          <a:lstStyle/>
          <a:p>
            <a:fld id="{55CE3162-F720-4F3F-926E-85CC9A7BEDF3}" type="slidenum">
              <a:rPr lang="en-US" smtClean="0"/>
              <a:t>22</a:t>
            </a:fld>
            <a:endParaRPr lang="en-US"/>
          </a:p>
        </p:txBody>
      </p:sp>
    </p:spTree>
    <p:extLst>
      <p:ext uri="{BB962C8B-B14F-4D97-AF65-F5344CB8AC3E}">
        <p14:creationId xmlns:p14="http://schemas.microsoft.com/office/powerpoint/2010/main" val="219051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refresher course is not a replacement or substitute for the core training provided in your myROR.org portal.  If you still need to complete your core training, please let me know. This </a:t>
            </a:r>
            <a:r>
              <a:rPr lang="en-US" b="1" u="sng" dirty="0"/>
              <a:t>MUST</a:t>
            </a:r>
            <a:r>
              <a:rPr lang="en-US" b="1" u="none" dirty="0"/>
              <a:t> </a:t>
            </a:r>
            <a:r>
              <a:rPr lang="en-US" b="0" u="none" dirty="0"/>
              <a:t>be completed prior to implementation of the Reach Out &amp; Read program during well-child visits. </a:t>
            </a:r>
            <a:endParaRPr lang="en-US" dirty="0"/>
          </a:p>
        </p:txBody>
      </p:sp>
      <p:sp>
        <p:nvSpPr>
          <p:cNvPr id="4" name="Slide Number Placeholder 3"/>
          <p:cNvSpPr>
            <a:spLocks noGrp="1"/>
          </p:cNvSpPr>
          <p:nvPr>
            <p:ph type="sldNum" sz="quarter" idx="5"/>
          </p:nvPr>
        </p:nvSpPr>
        <p:spPr/>
        <p:txBody>
          <a:bodyPr/>
          <a:lstStyle/>
          <a:p>
            <a:fld id="{55CE3162-F720-4F3F-926E-85CC9A7BEDF3}" type="slidenum">
              <a:rPr lang="en-US" smtClean="0"/>
              <a:t>2</a:t>
            </a:fld>
            <a:endParaRPr lang="en-US"/>
          </a:p>
        </p:txBody>
      </p:sp>
    </p:spTree>
    <p:extLst>
      <p:ext uri="{BB962C8B-B14F-4D97-AF65-F5344CB8AC3E}">
        <p14:creationId xmlns:p14="http://schemas.microsoft.com/office/powerpoint/2010/main" val="117497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a:t>
            </a:r>
            <a:r>
              <a:rPr lang="en-US" dirty="0">
                <a:solidFill>
                  <a:srgbClr val="FF0000"/>
                </a:solidFill>
              </a:rPr>
              <a:t>SITE NAME</a:t>
            </a:r>
            <a:r>
              <a:rPr lang="en-US" dirty="0"/>
              <a:t>, PRIMARY CONTACT/ON-SITE COORDINATOR and MEDICAL CONSULTANT work directly with Reach Out &amp; Read Illinois to actively champion the Reach Out &amp; Read program here in our clinic.  This includes completing yearly site visits, ensuring the fidelity of the Reach Out &amp; Read model, and collaborating to meet the needs of our patients and their families.  </a:t>
            </a:r>
          </a:p>
        </p:txBody>
      </p:sp>
      <p:sp>
        <p:nvSpPr>
          <p:cNvPr id="4" name="Slide Number Placeholder 3"/>
          <p:cNvSpPr>
            <a:spLocks noGrp="1"/>
          </p:cNvSpPr>
          <p:nvPr>
            <p:ph type="sldNum" sz="quarter" idx="5"/>
          </p:nvPr>
        </p:nvSpPr>
        <p:spPr/>
        <p:txBody>
          <a:bodyPr/>
          <a:lstStyle/>
          <a:p>
            <a:fld id="{55CE3162-F720-4F3F-926E-85CC9A7BEDF3}" type="slidenum">
              <a:rPr lang="en-US" smtClean="0"/>
              <a:t>3</a:t>
            </a:fld>
            <a:endParaRPr lang="en-US"/>
          </a:p>
        </p:txBody>
      </p:sp>
    </p:spTree>
    <p:extLst>
      <p:ext uri="{BB962C8B-B14F-4D97-AF65-F5344CB8AC3E}">
        <p14:creationId xmlns:p14="http://schemas.microsoft.com/office/powerpoint/2010/main" val="10029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5CE3162-F720-4F3F-926E-85CC9A7BEDF3}" type="slidenum">
              <a:rPr lang="en-US" smtClean="0"/>
              <a:t>4</a:t>
            </a:fld>
            <a:endParaRPr lang="en-US"/>
          </a:p>
        </p:txBody>
      </p:sp>
    </p:spTree>
    <p:extLst>
      <p:ext uri="{BB962C8B-B14F-4D97-AF65-F5344CB8AC3E}">
        <p14:creationId xmlns:p14="http://schemas.microsoft.com/office/powerpoint/2010/main" val="1523466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B420-D92E-B86C-CAB1-38E4F3D95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F3B90-F7A3-1F36-52F0-BBF31DDA8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0177C-096B-5731-B531-9B56A2D1E330}"/>
              </a:ext>
            </a:extLst>
          </p:cNvPr>
          <p:cNvSpPr>
            <a:spLocks noGrp="1"/>
          </p:cNvSpPr>
          <p:nvPr>
            <p:ph type="body" idx="1"/>
          </p:nvPr>
        </p:nvSpPr>
        <p:spPr/>
        <p:txBody>
          <a:bodyPr/>
          <a:lstStyle/>
          <a:p>
            <a:r>
              <a:rPr lang="en-US" dirty="0"/>
              <a:t>The program is implemented during pediatric visits. Providers facilitate well-child visits by engaging families with children’s books.  During the visit, the provider observes how the child interacts with the book and encourages the caregiver to also engage by reading with and to the child. </a:t>
            </a:r>
          </a:p>
        </p:txBody>
      </p:sp>
      <p:sp>
        <p:nvSpPr>
          <p:cNvPr id="4" name="Slide Number Placeholder 3">
            <a:extLst>
              <a:ext uri="{FF2B5EF4-FFF2-40B4-BE49-F238E27FC236}">
                <a16:creationId xmlns:a16="http://schemas.microsoft.com/office/drawing/2014/main" id="{D86FD6D3-86A4-FB0C-4261-E6471B4A76A5}"/>
              </a:ext>
            </a:extLst>
          </p:cNvPr>
          <p:cNvSpPr>
            <a:spLocks noGrp="1"/>
          </p:cNvSpPr>
          <p:nvPr>
            <p:ph type="sldNum" sz="quarter" idx="5"/>
          </p:nvPr>
        </p:nvSpPr>
        <p:spPr/>
        <p:txBody>
          <a:bodyPr/>
          <a:lstStyle/>
          <a:p>
            <a:fld id="{55CE3162-F720-4F3F-926E-85CC9A7BEDF3}" type="slidenum">
              <a:rPr lang="en-US" smtClean="0"/>
              <a:t>6</a:t>
            </a:fld>
            <a:endParaRPr lang="en-US"/>
          </a:p>
        </p:txBody>
      </p:sp>
    </p:spTree>
    <p:extLst>
      <p:ext uri="{BB962C8B-B14F-4D97-AF65-F5344CB8AC3E}">
        <p14:creationId xmlns:p14="http://schemas.microsoft.com/office/powerpoint/2010/main" val="223613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8595B"/>
                </a:solidFill>
                <a:effectLst/>
                <a:latin typeface="psans-regular"/>
              </a:rPr>
              <a:t>The Reach Out &amp; Read model of literacy promotion and family engagement consists of three key elements:</a:t>
            </a:r>
          </a:p>
          <a:p>
            <a:pPr algn="l">
              <a:buFont typeface="Arial" panose="020B0604020202020204" pitchFamily="34" charset="0"/>
              <a:buChar char="•"/>
            </a:pPr>
            <a:r>
              <a:rPr lang="en-US" b="1" i="0" u="sng" dirty="0">
                <a:solidFill>
                  <a:srgbClr val="58595B"/>
                </a:solidFill>
                <a:effectLst/>
                <a:latin typeface="psans-regular"/>
              </a:rPr>
              <a:t>Offering anticipatory guidance</a:t>
            </a:r>
            <a:r>
              <a:rPr lang="en-US" b="0" i="0" dirty="0">
                <a:solidFill>
                  <a:srgbClr val="58595B"/>
                </a:solidFill>
                <a:effectLst/>
                <a:latin typeface="psans-regular"/>
              </a:rPr>
              <a:t>: Primary care providers (Doctors, NPs, and PAs) are trained to deliver anticipatory literacy guidance to parents and caregivers of children from infancy through 5 years of age during each well-child visit. This age-appropriate guidance centers on the importance of elements such as frequent and early exposure to language, looking at board books and naming pictures with infants, rhyme, and repetition for gaining phonemic awareness during toddlerhood, and reading interactively (such as asking open-ended questions) when reading with preschoolers. Providers also use this opportunity to model reading aloud and introduce it as another way to support positive interactions between caregiver and child.</a:t>
            </a:r>
          </a:p>
          <a:p>
            <a:pPr algn="l">
              <a:buFont typeface="Arial" panose="020B0604020202020204" pitchFamily="34" charset="0"/>
              <a:buChar char="•"/>
            </a:pPr>
            <a:r>
              <a:rPr lang="en-US" b="0" i="0" dirty="0">
                <a:solidFill>
                  <a:srgbClr val="58595B"/>
                </a:solidFill>
                <a:effectLst/>
                <a:latin typeface="psans-regular"/>
              </a:rPr>
              <a:t> </a:t>
            </a:r>
            <a:r>
              <a:rPr lang="en-US" b="1" i="0" u="sng" dirty="0">
                <a:solidFill>
                  <a:srgbClr val="58595B"/>
                </a:solidFill>
                <a:effectLst/>
                <a:latin typeface="psans-regular"/>
              </a:rPr>
              <a:t>Building children’s at-home libraries </a:t>
            </a:r>
            <a:r>
              <a:rPr lang="en-US" b="0" i="0" dirty="0">
                <a:solidFill>
                  <a:srgbClr val="58595B"/>
                </a:solidFill>
                <a:effectLst/>
                <a:latin typeface="psans-regular"/>
              </a:rPr>
              <a:t>-- Additionally, the provider introduces a new, developmentally appropriate book into the visit for the child to take home, building a child’s collection of 8-10 new books before kindergarten. Books are given at least from the 6-month visit, but also earlier visits, if possible.</a:t>
            </a:r>
          </a:p>
          <a:p>
            <a:pPr algn="l">
              <a:buFont typeface="Arial" panose="020B0604020202020204" pitchFamily="34" charset="0"/>
              <a:buChar char="•"/>
            </a:pPr>
            <a:r>
              <a:rPr lang="en-US" b="0" i="0" dirty="0">
                <a:solidFill>
                  <a:srgbClr val="58595B"/>
                </a:solidFill>
                <a:effectLst/>
                <a:latin typeface="psans-regular"/>
              </a:rPr>
              <a:t> </a:t>
            </a:r>
            <a:r>
              <a:rPr lang="en-US" b="1" i="0" u="sng" dirty="0">
                <a:solidFill>
                  <a:srgbClr val="58595B"/>
                </a:solidFill>
                <a:effectLst/>
                <a:latin typeface="psans-regular"/>
              </a:rPr>
              <a:t>Creating literacy-rich environments</a:t>
            </a:r>
            <a:r>
              <a:rPr lang="en-US" b="0" i="0" dirty="0">
                <a:solidFill>
                  <a:srgbClr val="58595B"/>
                </a:solidFill>
                <a:effectLst/>
                <a:latin typeface="psans-regular"/>
              </a:rPr>
              <a:t> -- Reach Out &amp; Read sites also create literacy-rich environments that may include gently used books for waiting room use or for siblings to take home. In some waiting rooms, Reach Out &amp; Read volunteers model for parents the pleasures and techniques of reading aloud with very young children.</a:t>
            </a:r>
          </a:p>
          <a:p>
            <a:endParaRPr lang="en-US" dirty="0"/>
          </a:p>
        </p:txBody>
      </p:sp>
      <p:sp>
        <p:nvSpPr>
          <p:cNvPr id="4" name="Slide Number Placeholder 3"/>
          <p:cNvSpPr>
            <a:spLocks noGrp="1"/>
          </p:cNvSpPr>
          <p:nvPr>
            <p:ph type="sldNum" sz="quarter" idx="5"/>
          </p:nvPr>
        </p:nvSpPr>
        <p:spPr/>
        <p:txBody>
          <a:bodyPr/>
          <a:lstStyle/>
          <a:p>
            <a:fld id="{55CE3162-F720-4F3F-926E-85CC9A7BEDF3}" type="slidenum">
              <a:rPr lang="en-US" smtClean="0"/>
              <a:t>7</a:t>
            </a:fld>
            <a:endParaRPr lang="en-US"/>
          </a:p>
        </p:txBody>
      </p:sp>
    </p:spTree>
    <p:extLst>
      <p:ext uri="{BB962C8B-B14F-4D97-AF65-F5344CB8AC3E}">
        <p14:creationId xmlns:p14="http://schemas.microsoft.com/office/powerpoint/2010/main" val="3101105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families to literacy supports young</a:t>
            </a:r>
            <a:endParaRPr lang="en-US" dirty="0">
              <a:cs typeface="Calibri"/>
            </a:endParaRPr>
          </a:p>
          <a:p>
            <a:r>
              <a:rPr lang="en-US" dirty="0"/>
              <a:t>Relative low cost to clinics</a:t>
            </a:r>
            <a:endParaRPr lang="en-US" dirty="0">
              <a:cs typeface="Calibri"/>
            </a:endParaRPr>
          </a:p>
          <a:p>
            <a:r>
              <a:rPr lang="en-US" dirty="0"/>
              <a:t>Peer reviewed studies show:</a:t>
            </a:r>
            <a:endParaRPr lang="en-US" dirty="0">
              <a:cs typeface="Calibri"/>
            </a:endParaRPr>
          </a:p>
          <a:p>
            <a:pPr lvl="1"/>
            <a:r>
              <a:rPr lang="en-US" dirty="0"/>
              <a:t>Improved child language development</a:t>
            </a:r>
            <a:endParaRPr lang="en-US" dirty="0">
              <a:cs typeface="Calibri"/>
            </a:endParaRPr>
          </a:p>
          <a:p>
            <a:pPr lvl="1"/>
            <a:r>
              <a:rPr lang="en-US" dirty="0"/>
              <a:t>Improved clinic morale</a:t>
            </a:r>
            <a:endParaRPr lang="en-US" dirty="0">
              <a:cs typeface="Calibri"/>
            </a:endParaRPr>
          </a:p>
          <a:p>
            <a:pPr lvl="1"/>
            <a:r>
              <a:rPr lang="en-US" dirty="0"/>
              <a:t>Improved clinic and family relationship</a:t>
            </a:r>
            <a:endParaRPr lang="en-US" dirty="0">
              <a:cs typeface="Calibri"/>
            </a:endParaRPr>
          </a:p>
        </p:txBody>
      </p:sp>
      <p:sp>
        <p:nvSpPr>
          <p:cNvPr id="4" name="Slide Number Placeholder 3"/>
          <p:cNvSpPr>
            <a:spLocks noGrp="1"/>
          </p:cNvSpPr>
          <p:nvPr>
            <p:ph type="sldNum" sz="quarter" idx="5"/>
          </p:nvPr>
        </p:nvSpPr>
        <p:spPr/>
        <p:txBody>
          <a:bodyPr/>
          <a:lstStyle/>
          <a:p>
            <a:fld id="{55CE3162-F720-4F3F-926E-85CC9A7BEDF3}" type="slidenum">
              <a:rPr lang="en-US" smtClean="0"/>
              <a:t>8</a:t>
            </a:fld>
            <a:endParaRPr lang="en-US"/>
          </a:p>
        </p:txBody>
      </p:sp>
    </p:spTree>
    <p:extLst>
      <p:ext uri="{BB962C8B-B14F-4D97-AF65-F5344CB8AC3E}">
        <p14:creationId xmlns:p14="http://schemas.microsoft.com/office/powerpoint/2010/main" val="422971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5CE3162-F720-4F3F-926E-85CC9A7BEDF3}" type="slidenum">
              <a:rPr lang="en-US" smtClean="0"/>
              <a:t>9</a:t>
            </a:fld>
            <a:endParaRPr lang="en-US"/>
          </a:p>
        </p:txBody>
      </p:sp>
    </p:spTree>
    <p:extLst>
      <p:ext uri="{BB962C8B-B14F-4D97-AF65-F5344CB8AC3E}">
        <p14:creationId xmlns:p14="http://schemas.microsoft.com/office/powerpoint/2010/main" val="498872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video - https://www.youtube.com/watch?v=4pyf4j_7_Bs&amp;ab_channel=ReachOutandRead</a:t>
            </a:r>
            <a:endParaRPr lang="en-US" sz="1200" dirty="0"/>
          </a:p>
          <a:p>
            <a:endParaRPr lang="en-US" dirty="0"/>
          </a:p>
        </p:txBody>
      </p:sp>
      <p:sp>
        <p:nvSpPr>
          <p:cNvPr id="4" name="Slide Number Placeholder 3"/>
          <p:cNvSpPr>
            <a:spLocks noGrp="1"/>
          </p:cNvSpPr>
          <p:nvPr>
            <p:ph type="sldNum" sz="quarter" idx="5"/>
          </p:nvPr>
        </p:nvSpPr>
        <p:spPr/>
        <p:txBody>
          <a:bodyPr/>
          <a:lstStyle/>
          <a:p>
            <a:fld id="{55CE3162-F720-4F3F-926E-85CC9A7BEDF3}" type="slidenum">
              <a:rPr lang="en-US" smtClean="0"/>
              <a:t>10</a:t>
            </a:fld>
            <a:endParaRPr lang="en-US"/>
          </a:p>
        </p:txBody>
      </p:sp>
    </p:spTree>
    <p:extLst>
      <p:ext uri="{BB962C8B-B14F-4D97-AF65-F5344CB8AC3E}">
        <p14:creationId xmlns:p14="http://schemas.microsoft.com/office/powerpoint/2010/main" val="2009340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4C76F1-8105-4C1A-8C96-53B1D4A6A7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3855960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4C76F1-8105-4C1A-8C96-53B1D4A6A73C}"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385467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54C76F1-8105-4C1A-8C96-53B1D4A6A7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1529392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854C76F1-8105-4C1A-8C96-53B1D4A6A73C}"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857239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C76F1-8105-4C1A-8C96-53B1D4A6A7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2701581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C76F1-8105-4C1A-8C96-53B1D4A6A7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346902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C76F1-8105-4C1A-8C96-53B1D4A6A7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125862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4C76F1-8105-4C1A-8C96-53B1D4A6A73C}"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842788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4C76F1-8105-4C1A-8C96-53B1D4A6A73C}"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1518342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4C76F1-8105-4C1A-8C96-53B1D4A6A73C}"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367065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4C76F1-8105-4C1A-8C96-53B1D4A6A73C}"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404487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C76F1-8105-4C1A-8C96-53B1D4A6A73C}"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142056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4C76F1-8105-4C1A-8C96-53B1D4A6A73C}"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2119846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854C76F1-8105-4C1A-8C96-53B1D4A6A73C}" type="datetimeFigureOut">
              <a:rPr lang="en-US" smtClean="0"/>
              <a:t>4/2/2025</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834E6FD9-DD94-4CE9-A48E-810204336DB0}" type="slidenum">
              <a:rPr lang="en-US" smtClean="0"/>
              <a:t>‹#›</a:t>
            </a:fld>
            <a:endParaRPr lang="en-US"/>
          </a:p>
        </p:txBody>
      </p:sp>
    </p:spTree>
    <p:extLst>
      <p:ext uri="{BB962C8B-B14F-4D97-AF65-F5344CB8AC3E}">
        <p14:creationId xmlns:p14="http://schemas.microsoft.com/office/powerpoint/2010/main" val="433420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854C76F1-8105-4C1A-8C96-53B1D4A6A73C}" type="datetimeFigureOut">
              <a:rPr lang="en-US" smtClean="0"/>
              <a:t>4/2/2025</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834E6FD9-DD94-4CE9-A48E-810204336DB0}" type="slidenum">
              <a:rPr lang="en-US" smtClean="0"/>
              <a:t>‹#›</a:t>
            </a:fld>
            <a:endParaRPr lang="en-US"/>
          </a:p>
        </p:txBody>
      </p:sp>
    </p:spTree>
    <p:extLst>
      <p:ext uri="{BB962C8B-B14F-4D97-AF65-F5344CB8AC3E}">
        <p14:creationId xmlns:p14="http://schemas.microsoft.com/office/powerpoint/2010/main" val="4255812873"/>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4pyf4j_7_Bs?feature=oembed"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ogrin@illinoisaap.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mailto:oheinzeroth@illinoisaap.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erri\Downloads\WEB_BBDP_16.jpg">
            <a:extLst>
              <a:ext uri="{FF2B5EF4-FFF2-40B4-BE49-F238E27FC236}">
                <a16:creationId xmlns:a16="http://schemas.microsoft.com/office/drawing/2014/main" id="{AFE77A01-A79D-E131-3FEA-9C2297160FD2}"/>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116" b="10915"/>
          <a:stretch/>
        </p:blipFill>
        <p:spPr bwMode="auto">
          <a:xfrm>
            <a:off x="0" y="1"/>
            <a:ext cx="12192000" cy="6337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3E3392-04AC-4403-BBBF-693ED382AB8D}"/>
              </a:ext>
            </a:extLst>
          </p:cNvPr>
          <p:cNvSpPr>
            <a:spLocks noGrp="1"/>
          </p:cNvSpPr>
          <p:nvPr>
            <p:ph type="ctrTitle"/>
          </p:nvPr>
        </p:nvSpPr>
        <p:spPr>
          <a:xfrm>
            <a:off x="0" y="5487340"/>
            <a:ext cx="12192000" cy="849960"/>
          </a:xfrm>
          <a:solidFill>
            <a:srgbClr val="FF0000">
              <a:alpha val="66000"/>
            </a:srgbClr>
          </a:solidFill>
        </p:spPr>
        <p:txBody>
          <a:bodyPr>
            <a:normAutofit fontScale="90000"/>
          </a:bodyPr>
          <a:lstStyle/>
          <a:p>
            <a:r>
              <a:rPr lang="en-US" sz="3600" b="1">
                <a:solidFill>
                  <a:schemeClr val="bg1"/>
                </a:solidFill>
              </a:rPr>
              <a:t>		</a:t>
            </a:r>
            <a:r>
              <a:rPr lang="en-US" sz="5400" b="1">
                <a:solidFill>
                  <a:schemeClr val="bg1"/>
                </a:solidFill>
              </a:rPr>
              <a:t>             </a:t>
            </a:r>
            <a:br>
              <a:rPr lang="en-US" sz="5400" b="1">
                <a:solidFill>
                  <a:schemeClr val="bg1"/>
                </a:solidFill>
              </a:rPr>
            </a:br>
            <a:r>
              <a:rPr lang="en-US" sz="5400" b="1">
                <a:solidFill>
                  <a:schemeClr val="bg1"/>
                </a:solidFill>
              </a:rPr>
              <a:t>            </a:t>
            </a:r>
            <a:endParaRPr lang="en-US" sz="2700" b="1">
              <a:solidFill>
                <a:schemeClr val="bg1"/>
              </a:solidFill>
            </a:endParaRPr>
          </a:p>
        </p:txBody>
      </p:sp>
      <p:sp>
        <p:nvSpPr>
          <p:cNvPr id="19" name="TextBox 18">
            <a:extLst>
              <a:ext uri="{FF2B5EF4-FFF2-40B4-BE49-F238E27FC236}">
                <a16:creationId xmlns:a16="http://schemas.microsoft.com/office/drawing/2014/main" id="{128AC7F0-7679-433D-89DF-CB6E8CD9030E}"/>
              </a:ext>
            </a:extLst>
          </p:cNvPr>
          <p:cNvSpPr txBox="1"/>
          <p:nvPr/>
        </p:nvSpPr>
        <p:spPr>
          <a:xfrm>
            <a:off x="0" y="5487340"/>
            <a:ext cx="12192000" cy="769441"/>
          </a:xfrm>
          <a:prstGeom prst="rect">
            <a:avLst/>
          </a:prstGeom>
          <a:noFill/>
        </p:spPr>
        <p:txBody>
          <a:bodyPr wrap="square" rtlCol="0">
            <a:spAutoFit/>
          </a:bodyPr>
          <a:lstStyle/>
          <a:p>
            <a:pPr algn="ctr"/>
            <a:r>
              <a:rPr lang="en-US" sz="4400" b="1" dirty="0">
                <a:solidFill>
                  <a:schemeClr val="bg1"/>
                </a:solidFill>
                <a:latin typeface="Trade Gothic Next Rounded" panose="020F0503040303020004" pitchFamily="34" charset="0"/>
              </a:rPr>
              <a:t>Reach Out &amp; Read IL – Staff Refresher</a:t>
            </a:r>
          </a:p>
        </p:txBody>
      </p:sp>
      <p:pic>
        <p:nvPicPr>
          <p:cNvPr id="5" name="Picture 4" descr="A red book with white text&#10;&#10;Description automatically generated">
            <a:extLst>
              <a:ext uri="{FF2B5EF4-FFF2-40B4-BE49-F238E27FC236}">
                <a16:creationId xmlns:a16="http://schemas.microsoft.com/office/drawing/2014/main" id="{7A93E520-8731-B189-34E4-34A6E53E2A91}"/>
              </a:ext>
            </a:extLst>
          </p:cNvPr>
          <p:cNvPicPr>
            <a:picLocks noChangeAspect="1"/>
          </p:cNvPicPr>
          <p:nvPr/>
        </p:nvPicPr>
        <p:blipFill rotWithShape="1">
          <a:blip r:embed="rId5">
            <a:extLst>
              <a:ext uri="{28A0092B-C50C-407E-A947-70E740481C1C}">
                <a14:useLocalDpi xmlns:a14="http://schemas.microsoft.com/office/drawing/2010/main" val="0"/>
              </a:ext>
            </a:extLst>
          </a:blip>
          <a:srcRect l="13600" t="77765" r="13487" b="6124"/>
          <a:stretch/>
        </p:blipFill>
        <p:spPr>
          <a:xfrm>
            <a:off x="4482030" y="6360450"/>
            <a:ext cx="3041249" cy="478581"/>
          </a:xfrm>
          <a:prstGeom prst="rect">
            <a:avLst/>
          </a:prstGeom>
        </p:spPr>
      </p:pic>
    </p:spTree>
    <p:extLst>
      <p:ext uri="{BB962C8B-B14F-4D97-AF65-F5344CB8AC3E}">
        <p14:creationId xmlns:p14="http://schemas.microsoft.com/office/powerpoint/2010/main" val="1895576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DAD47858-7A44-47E5-AC94-E528B41D1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C8A1F58-0517-1298-85D0-155A6C047247}"/>
              </a:ext>
            </a:extLst>
          </p:cNvPr>
          <p:cNvSpPr>
            <a:spLocks noGrp="1"/>
          </p:cNvSpPr>
          <p:nvPr>
            <p:ph type="title"/>
          </p:nvPr>
        </p:nvSpPr>
        <p:spPr>
          <a:xfrm>
            <a:off x="348343" y="639097"/>
            <a:ext cx="3996338" cy="3781101"/>
          </a:xfrm>
        </p:spPr>
        <p:txBody>
          <a:bodyPr vert="horz" lIns="91440" tIns="45720" rIns="91440" bIns="45720" rtlCol="0" anchor="b">
            <a:normAutofit/>
          </a:bodyPr>
          <a:lstStyle/>
          <a:p>
            <a:pPr>
              <a:lnSpc>
                <a:spcPct val="90000"/>
              </a:lnSpc>
            </a:pPr>
            <a:r>
              <a:rPr lang="en-US" dirty="0">
                <a:latin typeface="Trade Gothic Next Rounded" panose="020F0503040303020004" pitchFamily="34" charset="0"/>
              </a:rPr>
              <a:t>Reach Out &amp; Read – </a:t>
            </a:r>
            <a:br>
              <a:rPr lang="en-US" dirty="0">
                <a:latin typeface="Trade Gothic Next Rounded" panose="020F0503040303020004" pitchFamily="34" charset="0"/>
              </a:rPr>
            </a:br>
            <a:r>
              <a:rPr lang="en-US" i="1" dirty="0">
                <a:latin typeface="Trade Gothic Next Rounded" panose="020F0503040303020004" pitchFamily="34" charset="0"/>
              </a:rPr>
              <a:t>What it Looks Like</a:t>
            </a:r>
          </a:p>
        </p:txBody>
      </p:sp>
      <p:sp>
        <p:nvSpPr>
          <p:cNvPr id="24" name="Rectangle 23">
            <a:extLst>
              <a:ext uri="{FF2B5EF4-FFF2-40B4-BE49-F238E27FC236}">
                <a16:creationId xmlns:a16="http://schemas.microsoft.com/office/drawing/2014/main" id="{8463C51E-4C59-4602-8432-5BB95E37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658" y="0"/>
            <a:ext cx="755294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4">
            <a:extLst>
              <a:ext uri="{FF2B5EF4-FFF2-40B4-BE49-F238E27FC236}">
                <a16:creationId xmlns:a16="http://schemas.microsoft.com/office/drawing/2014/main" id="{53BD741A-3F41-45C2-A7D1-440BB2354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0386" y="958640"/>
            <a:ext cx="625815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Incorporating Reach Out and Read at the 6-Month Visit">
            <a:hlinkClick r:id="" action="ppaction://media"/>
            <a:extLst>
              <a:ext uri="{FF2B5EF4-FFF2-40B4-BE49-F238E27FC236}">
                <a16:creationId xmlns:a16="http://schemas.microsoft.com/office/drawing/2014/main" id="{C43000A0-3970-A3BD-5A46-A6CF06FBF57F}"/>
              </a:ext>
            </a:extLst>
          </p:cNvPr>
          <p:cNvPicPr>
            <a:picLocks noRot="1" noChangeAspect="1"/>
          </p:cNvPicPr>
          <p:nvPr>
            <a:videoFile r:link="rId1"/>
          </p:nvPr>
        </p:nvPicPr>
        <p:blipFill>
          <a:blip r:embed="rId4"/>
          <a:stretch>
            <a:fillRect/>
          </a:stretch>
        </p:blipFill>
        <p:spPr>
          <a:xfrm>
            <a:off x="5137499" y="1570358"/>
            <a:ext cx="6579262" cy="3717283"/>
          </a:xfrm>
          <a:prstGeom prst="rect">
            <a:avLst/>
          </a:prstGeom>
        </p:spPr>
      </p:pic>
    </p:spTree>
    <p:extLst>
      <p:ext uri="{BB962C8B-B14F-4D97-AF65-F5344CB8AC3E}">
        <p14:creationId xmlns:p14="http://schemas.microsoft.com/office/powerpoint/2010/main" val="403535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9CE2CA9-DE58-FE99-2158-CF6480E77D73}"/>
            </a:ext>
          </a:extLst>
        </p:cNvPr>
        <p:cNvGrpSpPr/>
        <p:nvPr/>
      </p:nvGrpSpPr>
      <p:grpSpPr>
        <a:xfrm>
          <a:off x="0" y="0"/>
          <a:ext cx="0" cy="0"/>
          <a:chOff x="0" y="0"/>
          <a:chExt cx="0" cy="0"/>
        </a:xfrm>
      </p:grpSpPr>
      <p:sp>
        <p:nvSpPr>
          <p:cNvPr id="35" name="Freeform 6">
            <a:extLst>
              <a:ext uri="{FF2B5EF4-FFF2-40B4-BE49-F238E27FC236}">
                <a16:creationId xmlns:a16="http://schemas.microsoft.com/office/drawing/2014/main" id="{E5A10C92-5805-4C39-9BF6-507F3B966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74BCCDC1-55E7-CF5F-C0AC-92F27AF5BF22}"/>
              </a:ext>
            </a:extLst>
          </p:cNvPr>
          <p:cNvPicPr>
            <a:picLocks noChangeAspect="1"/>
          </p:cNvPicPr>
          <p:nvPr/>
        </p:nvPicPr>
        <p:blipFill rotWithShape="1">
          <a:blip r:embed="rId2">
            <a:extLst>
              <a:ext uri="{28A0092B-C50C-407E-A947-70E740481C1C}">
                <a14:useLocalDpi xmlns:a14="http://schemas.microsoft.com/office/drawing/2010/main" val="0"/>
              </a:ext>
            </a:extLst>
          </a:blip>
          <a:srcRect t="7745" b="7746"/>
          <a:stretch/>
        </p:blipFill>
        <p:spPr>
          <a:xfrm>
            <a:off x="-1" y="13251"/>
            <a:ext cx="12203151" cy="6858000"/>
          </a:xfrm>
          <a:prstGeom prst="rect">
            <a:avLst/>
          </a:prstGeom>
        </p:spPr>
      </p:pic>
      <p:sp>
        <p:nvSpPr>
          <p:cNvPr id="36" name="Rectangle 35">
            <a:extLst>
              <a:ext uri="{FF2B5EF4-FFF2-40B4-BE49-F238E27FC236}">
                <a16:creationId xmlns:a16="http://schemas.microsoft.com/office/drawing/2014/main" id="{0C2CC41E-4EEC-4D67-B433-E1CDC5879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153"/>
            <a:ext cx="12192001" cy="6880304"/>
          </a:xfrm>
          <a:prstGeom prst="rect">
            <a:avLst/>
          </a:prstGeom>
          <a:solidFill>
            <a:schemeClr val="accent1">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22">
            <a:extLst>
              <a:ext uri="{FF2B5EF4-FFF2-40B4-BE49-F238E27FC236}">
                <a16:creationId xmlns:a16="http://schemas.microsoft.com/office/drawing/2014/main" id="{B114AB90-13F9-48EF-BFF7-7634459AA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B32E62-8F9B-1200-29CA-EBC64FEB70E6}"/>
              </a:ext>
            </a:extLst>
          </p:cNvPr>
          <p:cNvSpPr>
            <a:spLocks noGrp="1"/>
          </p:cNvSpPr>
          <p:nvPr>
            <p:ph type="title"/>
          </p:nvPr>
        </p:nvSpPr>
        <p:spPr>
          <a:xfrm>
            <a:off x="809999" y="5208628"/>
            <a:ext cx="10572000" cy="694862"/>
          </a:xfrm>
        </p:spPr>
        <p:txBody>
          <a:bodyPr vert="horz" lIns="91440" tIns="45720" rIns="91440" bIns="45720" rtlCol="0" anchor="b">
            <a:normAutofit/>
          </a:bodyPr>
          <a:lstStyle/>
          <a:p>
            <a:pPr algn="ctr">
              <a:lnSpc>
                <a:spcPct val="90000"/>
              </a:lnSpc>
            </a:pPr>
            <a:r>
              <a:rPr lang="en-US" sz="4000" dirty="0"/>
              <a:t>The Role of the Book in the Exam Room</a:t>
            </a:r>
          </a:p>
        </p:txBody>
      </p:sp>
    </p:spTree>
    <p:extLst>
      <p:ext uri="{BB962C8B-B14F-4D97-AF65-F5344CB8AC3E}">
        <p14:creationId xmlns:p14="http://schemas.microsoft.com/office/powerpoint/2010/main" val="212213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EB26438-5BAB-88D3-B5B9-22E6CFA70769}"/>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23ECC733-A533-4D91-BD25-3B6E06B7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23">
            <a:extLst>
              <a:ext uri="{FF2B5EF4-FFF2-40B4-BE49-F238E27FC236}">
                <a16:creationId xmlns:a16="http://schemas.microsoft.com/office/drawing/2014/main" id="{36401F08-8B30-49FC-A47E-7119FCAAB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902CB5C-7087-E585-1D62-3115EAED8ED1}"/>
              </a:ext>
            </a:extLst>
          </p:cNvPr>
          <p:cNvSpPr>
            <a:spLocks noGrp="1"/>
          </p:cNvSpPr>
          <p:nvPr>
            <p:ph type="title"/>
          </p:nvPr>
        </p:nvSpPr>
        <p:spPr>
          <a:xfrm>
            <a:off x="435429" y="447188"/>
            <a:ext cx="3787656" cy="1559412"/>
          </a:xfrm>
        </p:spPr>
        <p:txBody>
          <a:bodyPr anchor="t">
            <a:normAutofit/>
          </a:bodyPr>
          <a:lstStyle/>
          <a:p>
            <a:r>
              <a:rPr lang="en-US" dirty="0">
                <a:latin typeface="Trade Gothic Next Rounded" panose="020F0503040303020004" pitchFamily="34" charset="0"/>
              </a:rPr>
              <a:t>Selecting a Book</a:t>
            </a:r>
          </a:p>
        </p:txBody>
      </p:sp>
      <p:sp>
        <p:nvSpPr>
          <p:cNvPr id="3" name="Content Placeholder 2">
            <a:extLst>
              <a:ext uri="{FF2B5EF4-FFF2-40B4-BE49-F238E27FC236}">
                <a16:creationId xmlns:a16="http://schemas.microsoft.com/office/drawing/2014/main" id="{6FC61AE6-4BBD-2E6E-32FB-FE72F6AE280F}"/>
              </a:ext>
            </a:extLst>
          </p:cNvPr>
          <p:cNvSpPr>
            <a:spLocks noGrp="1"/>
          </p:cNvSpPr>
          <p:nvPr>
            <p:ph idx="1"/>
          </p:nvPr>
        </p:nvSpPr>
        <p:spPr>
          <a:xfrm>
            <a:off x="435429" y="2006600"/>
            <a:ext cx="3787656" cy="4038600"/>
          </a:xfrm>
        </p:spPr>
        <p:txBody>
          <a:bodyPr>
            <a:normAutofit/>
          </a:bodyPr>
          <a:lstStyle/>
          <a:p>
            <a:r>
              <a:rPr lang="en-US" sz="2000" dirty="0">
                <a:latin typeface="Trade Gothic Next Rounded" panose="020F0503040303020004" pitchFamily="34" charset="0"/>
              </a:rPr>
              <a:t>Developmentally appropriate</a:t>
            </a:r>
          </a:p>
          <a:p>
            <a:pPr lvl="1"/>
            <a:r>
              <a:rPr lang="en-US" sz="1800" dirty="0">
                <a:latin typeface="Trade Gothic Next Rounded" panose="020F0503040303020004" pitchFamily="34" charset="0"/>
              </a:rPr>
              <a:t>Board books, paperback picture books, hardcover picture books</a:t>
            </a:r>
          </a:p>
          <a:p>
            <a:pPr lvl="1"/>
            <a:r>
              <a:rPr lang="en-US" sz="1800" dirty="0">
                <a:latin typeface="Trade Gothic Next Rounded" panose="020F0503040303020004" pitchFamily="34" charset="0"/>
              </a:rPr>
              <a:t>High contrast images</a:t>
            </a:r>
          </a:p>
          <a:p>
            <a:pPr lvl="1"/>
            <a:r>
              <a:rPr lang="en-US" sz="1800" dirty="0">
                <a:latin typeface="Trade Gothic Next Rounded" panose="020F0503040303020004" pitchFamily="34" charset="0"/>
              </a:rPr>
              <a:t>Text or image heavy books </a:t>
            </a:r>
          </a:p>
          <a:p>
            <a:r>
              <a:rPr lang="en-US" sz="2000" dirty="0">
                <a:latin typeface="Trade Gothic Next Rounded" panose="020F0503040303020004" pitchFamily="34" charset="0"/>
              </a:rPr>
              <a:t>Culturally relevant </a:t>
            </a:r>
          </a:p>
          <a:p>
            <a:r>
              <a:rPr lang="en-US" sz="2000" dirty="0">
                <a:latin typeface="Trade Gothic Next Rounded" panose="020F0503040303020004" pitchFamily="34" charset="0"/>
              </a:rPr>
              <a:t>Meet linguistic needs</a:t>
            </a:r>
          </a:p>
          <a:p>
            <a:endParaRPr lang="en-US" sz="2000" dirty="0">
              <a:latin typeface="Trade Gothic Next Rounded" panose="020F0503040303020004" pitchFamily="34" charset="0"/>
            </a:endParaRPr>
          </a:p>
        </p:txBody>
      </p:sp>
      <p:sp>
        <p:nvSpPr>
          <p:cNvPr id="1035" name="Rounded Rectangle 17">
            <a:extLst>
              <a:ext uri="{FF2B5EF4-FFF2-40B4-BE49-F238E27FC236}">
                <a16:creationId xmlns:a16="http://schemas.microsoft.com/office/drawing/2014/main" id="{3F6460BF-80B6-42E6-A4B2-8F9671BAA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women holding a card&#10;&#10;Description automatically generated">
            <a:extLst>
              <a:ext uri="{FF2B5EF4-FFF2-40B4-BE49-F238E27FC236}">
                <a16:creationId xmlns:a16="http://schemas.microsoft.com/office/drawing/2014/main" id="{6F04C210-B831-4A35-6388-13FD940ECCDF}"/>
              </a:ext>
            </a:extLst>
          </p:cNvPr>
          <p:cNvPicPr>
            <a:picLocks noChangeAspect="1"/>
          </p:cNvPicPr>
          <p:nvPr/>
        </p:nvPicPr>
        <p:blipFill>
          <a:blip r:embed="rId3">
            <a:extLst>
              <a:ext uri="{28A0092B-C50C-407E-A947-70E740481C1C}">
                <a14:useLocalDpi xmlns:a14="http://schemas.microsoft.com/office/drawing/2010/main" val="0"/>
              </a:ext>
            </a:extLst>
          </a:blip>
          <a:srcRect l="5915" r="32753"/>
          <a:stretch/>
        </p:blipFill>
        <p:spPr>
          <a:xfrm>
            <a:off x="6709434" y="1345792"/>
            <a:ext cx="3407088" cy="4166416"/>
          </a:xfrm>
          <a:prstGeom prst="rect">
            <a:avLst/>
          </a:prstGeom>
        </p:spPr>
      </p:pic>
    </p:spTree>
    <p:extLst>
      <p:ext uri="{BB962C8B-B14F-4D97-AF65-F5344CB8AC3E}">
        <p14:creationId xmlns:p14="http://schemas.microsoft.com/office/powerpoint/2010/main" val="165483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EB26438-5BAB-88D3-B5B9-22E6CFA70769}"/>
            </a:ext>
          </a:extLst>
        </p:cNvPr>
        <p:cNvGrpSpPr/>
        <p:nvPr/>
      </p:nvGrpSpPr>
      <p:grpSpPr>
        <a:xfrm>
          <a:off x="0" y="0"/>
          <a:ext cx="0" cy="0"/>
          <a:chOff x="0" y="0"/>
          <a:chExt cx="0" cy="0"/>
        </a:xfrm>
      </p:grpSpPr>
      <p:sp>
        <p:nvSpPr>
          <p:cNvPr id="46" name="Rectangle 45">
            <a:extLst>
              <a:ext uri="{FF2B5EF4-FFF2-40B4-BE49-F238E27FC236}">
                <a16:creationId xmlns:a16="http://schemas.microsoft.com/office/drawing/2014/main" id="{E704FB0A-3918-43DC-83E9-600217A87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23">
            <a:extLst>
              <a:ext uri="{FF2B5EF4-FFF2-40B4-BE49-F238E27FC236}">
                <a16:creationId xmlns:a16="http://schemas.microsoft.com/office/drawing/2014/main" id="{1D1DF376-FCFE-4FC3-A377-79806F988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944" cy="6858000"/>
          </a:xfrm>
          <a:custGeom>
            <a:avLst/>
            <a:gdLst>
              <a:gd name="connsiteX0" fmla="*/ 0 w 7552944"/>
              <a:gd name="connsiteY0" fmla="*/ 0 h 6858000"/>
              <a:gd name="connsiteX1" fmla="*/ 1067477 w 7552944"/>
              <a:gd name="connsiteY1" fmla="*/ 0 h 6858000"/>
              <a:gd name="connsiteX2" fmla="*/ 2201779 w 7552944"/>
              <a:gd name="connsiteY2" fmla="*/ 0 h 6858000"/>
              <a:gd name="connsiteX3" fmla="*/ 7552944 w 7552944"/>
              <a:gd name="connsiteY3" fmla="*/ 0 h 6858000"/>
              <a:gd name="connsiteX4" fmla="*/ 7552944 w 7552944"/>
              <a:gd name="connsiteY4" fmla="*/ 1900238 h 6858000"/>
              <a:gd name="connsiteX5" fmla="*/ 7182528 w 7552944"/>
              <a:gd name="connsiteY5" fmla="*/ 2178050 h 6858000"/>
              <a:gd name="connsiteX6" fmla="*/ 7178294 w 7552944"/>
              <a:gd name="connsiteY6" fmla="*/ 2184400 h 6858000"/>
              <a:gd name="connsiteX7" fmla="*/ 7171944 w 7552944"/>
              <a:gd name="connsiteY7" fmla="*/ 2193925 h 6858000"/>
              <a:gd name="connsiteX8" fmla="*/ 7165594 w 7552944"/>
              <a:gd name="connsiteY8" fmla="*/ 2201863 h 6858000"/>
              <a:gd name="connsiteX9" fmla="*/ 7165594 w 7552944"/>
              <a:gd name="connsiteY9" fmla="*/ 2211388 h 6858000"/>
              <a:gd name="connsiteX10" fmla="*/ 7165594 w 7552944"/>
              <a:gd name="connsiteY10" fmla="*/ 2220913 h 6858000"/>
              <a:gd name="connsiteX11" fmla="*/ 7171944 w 7552944"/>
              <a:gd name="connsiteY11" fmla="*/ 2228850 h 6858000"/>
              <a:gd name="connsiteX12" fmla="*/ 7178294 w 7552944"/>
              <a:gd name="connsiteY12" fmla="*/ 2238375 h 6858000"/>
              <a:gd name="connsiteX13" fmla="*/ 7182528 w 7552944"/>
              <a:gd name="connsiteY13" fmla="*/ 2244725 h 6858000"/>
              <a:gd name="connsiteX14" fmla="*/ 7552944 w 7552944"/>
              <a:gd name="connsiteY14" fmla="*/ 2522538 h 6858000"/>
              <a:gd name="connsiteX15" fmla="*/ 7552944 w 7552944"/>
              <a:gd name="connsiteY15" fmla="*/ 6858000 h 6858000"/>
              <a:gd name="connsiteX16" fmla="*/ 2201779 w 7552944"/>
              <a:gd name="connsiteY16" fmla="*/ 6858000 h 6858000"/>
              <a:gd name="connsiteX17" fmla="*/ 1067477 w 7552944"/>
              <a:gd name="connsiteY17" fmla="*/ 6858000 h 6858000"/>
              <a:gd name="connsiteX18" fmla="*/ 0 w 7552944"/>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2944" h="6858000">
                <a:moveTo>
                  <a:pt x="0" y="0"/>
                </a:moveTo>
                <a:lnTo>
                  <a:pt x="1067477" y="0"/>
                </a:lnTo>
                <a:lnTo>
                  <a:pt x="2201779" y="0"/>
                </a:lnTo>
                <a:lnTo>
                  <a:pt x="7552944" y="0"/>
                </a:lnTo>
                <a:lnTo>
                  <a:pt x="7552944" y="1900238"/>
                </a:lnTo>
                <a:lnTo>
                  <a:pt x="7182528" y="2178050"/>
                </a:lnTo>
                <a:lnTo>
                  <a:pt x="7178294" y="2184400"/>
                </a:lnTo>
                <a:lnTo>
                  <a:pt x="7171944" y="2193925"/>
                </a:lnTo>
                <a:lnTo>
                  <a:pt x="7165594" y="2201863"/>
                </a:lnTo>
                <a:lnTo>
                  <a:pt x="7165594" y="2211388"/>
                </a:lnTo>
                <a:lnTo>
                  <a:pt x="7165594" y="2220913"/>
                </a:lnTo>
                <a:lnTo>
                  <a:pt x="7171944" y="2228850"/>
                </a:lnTo>
                <a:lnTo>
                  <a:pt x="7178294" y="2238375"/>
                </a:lnTo>
                <a:lnTo>
                  <a:pt x="7182528" y="2244725"/>
                </a:lnTo>
                <a:lnTo>
                  <a:pt x="7552944" y="2522538"/>
                </a:lnTo>
                <a:lnTo>
                  <a:pt x="7552944" y="6858000"/>
                </a:lnTo>
                <a:lnTo>
                  <a:pt x="2201779" y="6858000"/>
                </a:lnTo>
                <a:lnTo>
                  <a:pt x="1067477"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9A1C5-3AC6-9085-A5C6-679E92384F89}"/>
              </a:ext>
            </a:extLst>
          </p:cNvPr>
          <p:cNvSpPr>
            <a:spLocks noGrp="1"/>
          </p:cNvSpPr>
          <p:nvPr>
            <p:ph type="title"/>
          </p:nvPr>
        </p:nvSpPr>
        <p:spPr>
          <a:xfrm>
            <a:off x="450763" y="447188"/>
            <a:ext cx="6651416" cy="1559412"/>
          </a:xfrm>
        </p:spPr>
        <p:txBody>
          <a:bodyPr anchor="t">
            <a:normAutofit/>
          </a:bodyPr>
          <a:lstStyle/>
          <a:p>
            <a:r>
              <a:rPr lang="en-US" dirty="0">
                <a:latin typeface="Trade Gothic Next Rounded" panose="020F0503040303020004" pitchFamily="34" charset="0"/>
              </a:rPr>
              <a:t>Using the Book: Anticipatory Guidance and Modeling </a:t>
            </a:r>
          </a:p>
        </p:txBody>
      </p:sp>
      <p:sp>
        <p:nvSpPr>
          <p:cNvPr id="3" name="Content Placeholder 2">
            <a:extLst>
              <a:ext uri="{FF2B5EF4-FFF2-40B4-BE49-F238E27FC236}">
                <a16:creationId xmlns:a16="http://schemas.microsoft.com/office/drawing/2014/main" id="{6FC61AE6-4BBD-2E6E-32FB-FE72F6AE280F}"/>
              </a:ext>
            </a:extLst>
          </p:cNvPr>
          <p:cNvSpPr>
            <a:spLocks noGrp="1"/>
          </p:cNvSpPr>
          <p:nvPr>
            <p:ph idx="1"/>
          </p:nvPr>
        </p:nvSpPr>
        <p:spPr>
          <a:xfrm>
            <a:off x="547113" y="2006600"/>
            <a:ext cx="6458715" cy="4038600"/>
          </a:xfrm>
        </p:spPr>
        <p:txBody>
          <a:bodyPr>
            <a:normAutofit/>
          </a:bodyPr>
          <a:lstStyle/>
          <a:p>
            <a:r>
              <a:rPr lang="en-US" sz="2000" dirty="0">
                <a:latin typeface="Trade Gothic Next Rounded" panose="020F0503040303020004" pitchFamily="34" charset="0"/>
              </a:rPr>
              <a:t>Books should </a:t>
            </a:r>
            <a:r>
              <a:rPr lang="en-US" sz="2000" b="1" u="sng" dirty="0">
                <a:latin typeface="Trade Gothic Next Rounded" panose="020F0503040303020004" pitchFamily="34" charset="0"/>
              </a:rPr>
              <a:t>not</a:t>
            </a:r>
            <a:r>
              <a:rPr lang="en-US" sz="2000" dirty="0">
                <a:latin typeface="Trade Gothic Next Rounded" panose="020F0503040303020004" pitchFamily="34" charset="0"/>
              </a:rPr>
              <a:t> be handed at the completion of the well-child visit </a:t>
            </a:r>
          </a:p>
          <a:p>
            <a:r>
              <a:rPr lang="en-US" sz="2000" dirty="0">
                <a:latin typeface="Trade Gothic Next Rounded" panose="020F0503040303020004" pitchFamily="34" charset="0"/>
              </a:rPr>
              <a:t>Use the book as a tool to guide the visit </a:t>
            </a:r>
          </a:p>
          <a:p>
            <a:r>
              <a:rPr lang="en-US" sz="2000" dirty="0">
                <a:latin typeface="Trade Gothic Next Rounded" panose="020F0503040303020004" pitchFamily="34" charset="0"/>
              </a:rPr>
              <a:t>Encourage caregivers in their efforts outside of the visit </a:t>
            </a:r>
          </a:p>
          <a:p>
            <a:r>
              <a:rPr lang="en-US" sz="2000" dirty="0">
                <a:latin typeface="Trade Gothic Next Rounded" panose="020F0503040303020004" pitchFamily="34" charset="0"/>
              </a:rPr>
              <a:t>Inform caregivers of upcoming developmental milestones/things to be on the lookout for </a:t>
            </a:r>
          </a:p>
          <a:p>
            <a:endParaRPr lang="en-US" sz="2000" dirty="0">
              <a:latin typeface="Trade Gothic Next Rounded" panose="020F0503040303020004" pitchFamily="34" charset="0"/>
            </a:endParaRPr>
          </a:p>
        </p:txBody>
      </p:sp>
      <p:sp>
        <p:nvSpPr>
          <p:cNvPr id="50" name="Rounded Rectangle 17">
            <a:extLst>
              <a:ext uri="{FF2B5EF4-FFF2-40B4-BE49-F238E27FC236}">
                <a16:creationId xmlns:a16="http://schemas.microsoft.com/office/drawing/2014/main" id="{6C12B9F6-7F8D-48DD-97E3-EE3587AB9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557E72-3BA8-E83F-662D-59725C130355}"/>
              </a:ext>
            </a:extLst>
          </p:cNvPr>
          <p:cNvPicPr>
            <a:picLocks noChangeAspect="1"/>
          </p:cNvPicPr>
          <p:nvPr/>
        </p:nvPicPr>
        <p:blipFill rotWithShape="1">
          <a:blip r:embed="rId3">
            <a:extLst>
              <a:ext uri="{28A0092B-C50C-407E-A947-70E740481C1C}">
                <a14:useLocalDpi xmlns:a14="http://schemas.microsoft.com/office/drawing/2010/main" val="0"/>
              </a:ext>
            </a:extLst>
          </a:blip>
          <a:srcRect l="23637" t="1425" r="18916"/>
          <a:stretch/>
        </p:blipFill>
        <p:spPr>
          <a:xfrm>
            <a:off x="8507487" y="1593287"/>
            <a:ext cx="2735071" cy="3660688"/>
          </a:xfrm>
          <a:prstGeom prst="rect">
            <a:avLst/>
          </a:prstGeom>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8864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EB26438-5BAB-88D3-B5B9-22E6CFA70769}"/>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E704FB0A-3918-43DC-83E9-600217A871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23">
            <a:extLst>
              <a:ext uri="{FF2B5EF4-FFF2-40B4-BE49-F238E27FC236}">
                <a16:creationId xmlns:a16="http://schemas.microsoft.com/office/drawing/2014/main" id="{1D1DF376-FCFE-4FC3-A377-79806F988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944" cy="6858000"/>
          </a:xfrm>
          <a:custGeom>
            <a:avLst/>
            <a:gdLst>
              <a:gd name="connsiteX0" fmla="*/ 0 w 7552944"/>
              <a:gd name="connsiteY0" fmla="*/ 0 h 6858000"/>
              <a:gd name="connsiteX1" fmla="*/ 1067477 w 7552944"/>
              <a:gd name="connsiteY1" fmla="*/ 0 h 6858000"/>
              <a:gd name="connsiteX2" fmla="*/ 2201779 w 7552944"/>
              <a:gd name="connsiteY2" fmla="*/ 0 h 6858000"/>
              <a:gd name="connsiteX3" fmla="*/ 7552944 w 7552944"/>
              <a:gd name="connsiteY3" fmla="*/ 0 h 6858000"/>
              <a:gd name="connsiteX4" fmla="*/ 7552944 w 7552944"/>
              <a:gd name="connsiteY4" fmla="*/ 1900238 h 6858000"/>
              <a:gd name="connsiteX5" fmla="*/ 7182528 w 7552944"/>
              <a:gd name="connsiteY5" fmla="*/ 2178050 h 6858000"/>
              <a:gd name="connsiteX6" fmla="*/ 7178294 w 7552944"/>
              <a:gd name="connsiteY6" fmla="*/ 2184400 h 6858000"/>
              <a:gd name="connsiteX7" fmla="*/ 7171944 w 7552944"/>
              <a:gd name="connsiteY7" fmla="*/ 2193925 h 6858000"/>
              <a:gd name="connsiteX8" fmla="*/ 7165594 w 7552944"/>
              <a:gd name="connsiteY8" fmla="*/ 2201863 h 6858000"/>
              <a:gd name="connsiteX9" fmla="*/ 7165594 w 7552944"/>
              <a:gd name="connsiteY9" fmla="*/ 2211388 h 6858000"/>
              <a:gd name="connsiteX10" fmla="*/ 7165594 w 7552944"/>
              <a:gd name="connsiteY10" fmla="*/ 2220913 h 6858000"/>
              <a:gd name="connsiteX11" fmla="*/ 7171944 w 7552944"/>
              <a:gd name="connsiteY11" fmla="*/ 2228850 h 6858000"/>
              <a:gd name="connsiteX12" fmla="*/ 7178294 w 7552944"/>
              <a:gd name="connsiteY12" fmla="*/ 2238375 h 6858000"/>
              <a:gd name="connsiteX13" fmla="*/ 7182528 w 7552944"/>
              <a:gd name="connsiteY13" fmla="*/ 2244725 h 6858000"/>
              <a:gd name="connsiteX14" fmla="*/ 7552944 w 7552944"/>
              <a:gd name="connsiteY14" fmla="*/ 2522538 h 6858000"/>
              <a:gd name="connsiteX15" fmla="*/ 7552944 w 7552944"/>
              <a:gd name="connsiteY15" fmla="*/ 6858000 h 6858000"/>
              <a:gd name="connsiteX16" fmla="*/ 2201779 w 7552944"/>
              <a:gd name="connsiteY16" fmla="*/ 6858000 h 6858000"/>
              <a:gd name="connsiteX17" fmla="*/ 1067477 w 7552944"/>
              <a:gd name="connsiteY17" fmla="*/ 6858000 h 6858000"/>
              <a:gd name="connsiteX18" fmla="*/ 0 w 7552944"/>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2944" h="6858000">
                <a:moveTo>
                  <a:pt x="0" y="0"/>
                </a:moveTo>
                <a:lnTo>
                  <a:pt x="1067477" y="0"/>
                </a:lnTo>
                <a:lnTo>
                  <a:pt x="2201779" y="0"/>
                </a:lnTo>
                <a:lnTo>
                  <a:pt x="7552944" y="0"/>
                </a:lnTo>
                <a:lnTo>
                  <a:pt x="7552944" y="1900238"/>
                </a:lnTo>
                <a:lnTo>
                  <a:pt x="7182528" y="2178050"/>
                </a:lnTo>
                <a:lnTo>
                  <a:pt x="7178294" y="2184400"/>
                </a:lnTo>
                <a:lnTo>
                  <a:pt x="7171944" y="2193925"/>
                </a:lnTo>
                <a:lnTo>
                  <a:pt x="7165594" y="2201863"/>
                </a:lnTo>
                <a:lnTo>
                  <a:pt x="7165594" y="2211388"/>
                </a:lnTo>
                <a:lnTo>
                  <a:pt x="7165594" y="2220913"/>
                </a:lnTo>
                <a:lnTo>
                  <a:pt x="7171944" y="2228850"/>
                </a:lnTo>
                <a:lnTo>
                  <a:pt x="7178294" y="2238375"/>
                </a:lnTo>
                <a:lnTo>
                  <a:pt x="7182528" y="2244725"/>
                </a:lnTo>
                <a:lnTo>
                  <a:pt x="7552944" y="2522538"/>
                </a:lnTo>
                <a:lnTo>
                  <a:pt x="7552944" y="6858000"/>
                </a:lnTo>
                <a:lnTo>
                  <a:pt x="2201779" y="6858000"/>
                </a:lnTo>
                <a:lnTo>
                  <a:pt x="1067477"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9A1C5-3AC6-9085-A5C6-679E92384F89}"/>
              </a:ext>
            </a:extLst>
          </p:cNvPr>
          <p:cNvSpPr>
            <a:spLocks noGrp="1"/>
          </p:cNvSpPr>
          <p:nvPr>
            <p:ph type="title"/>
          </p:nvPr>
        </p:nvSpPr>
        <p:spPr>
          <a:xfrm>
            <a:off x="818712" y="356205"/>
            <a:ext cx="6097955" cy="647095"/>
          </a:xfrm>
        </p:spPr>
        <p:txBody>
          <a:bodyPr>
            <a:normAutofit fontScale="90000"/>
          </a:bodyPr>
          <a:lstStyle/>
          <a:p>
            <a:r>
              <a:rPr lang="en-US" dirty="0">
                <a:latin typeface="Trade Gothic Next Rounded" panose="020F0503040303020004" pitchFamily="34" charset="0"/>
              </a:rPr>
              <a:t>Literacy-Rich Environment</a:t>
            </a:r>
          </a:p>
        </p:txBody>
      </p:sp>
      <p:sp>
        <p:nvSpPr>
          <p:cNvPr id="3" name="Content Placeholder 2">
            <a:extLst>
              <a:ext uri="{FF2B5EF4-FFF2-40B4-BE49-F238E27FC236}">
                <a16:creationId xmlns:a16="http://schemas.microsoft.com/office/drawing/2014/main" id="{6FC61AE6-4BBD-2E6E-32FB-FE72F6AE280F}"/>
              </a:ext>
            </a:extLst>
          </p:cNvPr>
          <p:cNvSpPr>
            <a:spLocks noGrp="1"/>
          </p:cNvSpPr>
          <p:nvPr>
            <p:ph idx="1"/>
          </p:nvPr>
        </p:nvSpPr>
        <p:spPr>
          <a:xfrm>
            <a:off x="818712" y="1359505"/>
            <a:ext cx="6075179" cy="4685695"/>
          </a:xfrm>
        </p:spPr>
        <p:txBody>
          <a:bodyPr>
            <a:normAutofit/>
          </a:bodyPr>
          <a:lstStyle/>
          <a:p>
            <a:r>
              <a:rPr lang="en-US" sz="2000" dirty="0">
                <a:latin typeface="Trade Gothic Next Rounded" panose="020F0503040303020004" pitchFamily="34" charset="0"/>
              </a:rPr>
              <a:t>The literacy message should extend beyond the book </a:t>
            </a:r>
          </a:p>
          <a:p>
            <a:r>
              <a:rPr lang="en-US" sz="2000" dirty="0">
                <a:latin typeface="Trade Gothic Next Rounded" panose="020F0503040303020004" pitchFamily="34" charset="0"/>
              </a:rPr>
              <a:t>Ideally, waiting and exam rooms contribute to a literacy rich environment </a:t>
            </a:r>
          </a:p>
          <a:p>
            <a:r>
              <a:rPr lang="en-US" sz="2000" dirty="0">
                <a:latin typeface="Trade Gothic Next Rounded" panose="020F0503040303020004" pitchFamily="34" charset="0"/>
              </a:rPr>
              <a:t>Consider:</a:t>
            </a:r>
          </a:p>
          <a:p>
            <a:pPr lvl="1"/>
            <a:r>
              <a:rPr lang="en-US" sz="1800" dirty="0">
                <a:latin typeface="Trade Gothic Next Rounded" panose="020F0503040303020004" pitchFamily="34" charset="0"/>
              </a:rPr>
              <a:t>Creating displays about books, reading, family literacy, and/or the local library </a:t>
            </a:r>
          </a:p>
          <a:p>
            <a:pPr lvl="1"/>
            <a:r>
              <a:rPr lang="en-US" sz="1800" dirty="0">
                <a:latin typeface="Trade Gothic Next Rounded" panose="020F0503040303020004" pitchFamily="34" charset="0"/>
              </a:rPr>
              <a:t>Provide gently used books for families to read together while waiting for their visit and, when possible, to take home when they leave </a:t>
            </a:r>
          </a:p>
          <a:p>
            <a:pPr lvl="1"/>
            <a:r>
              <a:rPr lang="en-US" sz="1800" dirty="0">
                <a:latin typeface="Trade Gothic Next Rounded" panose="020F0503040303020004" pitchFamily="34" charset="0"/>
              </a:rPr>
              <a:t>Involve volunteers in your waiting room, where they can read and model dialogic reading and read-aloud techniques </a:t>
            </a:r>
          </a:p>
        </p:txBody>
      </p:sp>
      <p:sp>
        <p:nvSpPr>
          <p:cNvPr id="1035" name="Rounded Rectangle 17">
            <a:extLst>
              <a:ext uri="{FF2B5EF4-FFF2-40B4-BE49-F238E27FC236}">
                <a16:creationId xmlns:a16="http://schemas.microsoft.com/office/drawing/2014/main" id="{6C12B9F6-7F8D-48DD-97E3-EE3587AB9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3746" y="958640"/>
            <a:ext cx="3354790"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person reading a book to a child&#10;&#10;Description automatically generated">
            <a:extLst>
              <a:ext uri="{FF2B5EF4-FFF2-40B4-BE49-F238E27FC236}">
                <a16:creationId xmlns:a16="http://schemas.microsoft.com/office/drawing/2014/main" id="{DBD9FD11-4426-CBCA-FC16-983E74E3744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24193" y="1359505"/>
            <a:ext cx="3093896" cy="413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05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E5A10C92-5805-4C39-9BF6-507F3B966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picture containing person, indoor, looking&#10;&#10;Description automatically generated">
            <a:extLst>
              <a:ext uri="{FF2B5EF4-FFF2-40B4-BE49-F238E27FC236}">
                <a16:creationId xmlns:a16="http://schemas.microsoft.com/office/drawing/2014/main" id="{BC65B126-840D-D1EA-6A57-280F78B52294}"/>
              </a:ext>
            </a:extLst>
          </p:cNvPr>
          <p:cNvPicPr>
            <a:picLocks noChangeAspect="1"/>
          </p:cNvPicPr>
          <p:nvPr/>
        </p:nvPicPr>
        <p:blipFill rotWithShape="1">
          <a:blip r:embed="rId2">
            <a:extLst>
              <a:ext uri="{28A0092B-C50C-407E-A947-70E740481C1C}">
                <a14:useLocalDpi xmlns:a14="http://schemas.microsoft.com/office/drawing/2010/main" val="0"/>
              </a:ext>
            </a:extLst>
          </a:blip>
          <a:srcRect l="6273" r="6981" b="-1"/>
          <a:stretch/>
        </p:blipFill>
        <p:spPr>
          <a:xfrm>
            <a:off x="-1" y="-1"/>
            <a:ext cx="12203151" cy="6858000"/>
          </a:xfrm>
          <a:prstGeom prst="rect">
            <a:avLst/>
          </a:prstGeom>
        </p:spPr>
      </p:pic>
      <p:sp>
        <p:nvSpPr>
          <p:cNvPr id="18" name="Rectangle 17">
            <a:extLst>
              <a:ext uri="{FF2B5EF4-FFF2-40B4-BE49-F238E27FC236}">
                <a16:creationId xmlns:a16="http://schemas.microsoft.com/office/drawing/2014/main" id="{0C2CC41E-4EEC-4D67-B433-E1CDC5879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153"/>
            <a:ext cx="12192001" cy="6880304"/>
          </a:xfrm>
          <a:prstGeom prst="rect">
            <a:avLst/>
          </a:prstGeom>
          <a:solidFill>
            <a:schemeClr val="accent1">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22">
            <a:extLst>
              <a:ext uri="{FF2B5EF4-FFF2-40B4-BE49-F238E27FC236}">
                <a16:creationId xmlns:a16="http://schemas.microsoft.com/office/drawing/2014/main" id="{B114AB90-13F9-48EF-BFF7-7634459AA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2BAE18-3EFF-FACC-1526-40DEFD749F8D}"/>
              </a:ext>
            </a:extLst>
          </p:cNvPr>
          <p:cNvSpPr>
            <a:spLocks noGrp="1"/>
          </p:cNvSpPr>
          <p:nvPr>
            <p:ph type="title"/>
          </p:nvPr>
        </p:nvSpPr>
        <p:spPr>
          <a:xfrm>
            <a:off x="809999" y="5200650"/>
            <a:ext cx="10572000" cy="694862"/>
          </a:xfrm>
        </p:spPr>
        <p:txBody>
          <a:bodyPr vert="horz" lIns="91440" tIns="45720" rIns="91440" bIns="45720" rtlCol="0" anchor="b">
            <a:normAutofit/>
          </a:bodyPr>
          <a:lstStyle/>
          <a:p>
            <a:pPr algn="ctr">
              <a:lnSpc>
                <a:spcPct val="90000"/>
              </a:lnSpc>
            </a:pPr>
            <a:r>
              <a:rPr lang="en-US" sz="4000" dirty="0"/>
              <a:t>myROR.org Training</a:t>
            </a:r>
          </a:p>
        </p:txBody>
      </p:sp>
    </p:spTree>
    <p:extLst>
      <p:ext uri="{BB962C8B-B14F-4D97-AF65-F5344CB8AC3E}">
        <p14:creationId xmlns:p14="http://schemas.microsoft.com/office/powerpoint/2010/main" val="2241548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007BDBEC-EC36-4734-B516-663EEBCD5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23">
            <a:extLst>
              <a:ext uri="{FF2B5EF4-FFF2-40B4-BE49-F238E27FC236}">
                <a16:creationId xmlns:a16="http://schemas.microsoft.com/office/drawing/2014/main" id="{888B4357-0429-4651-AF18-8561664DC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FAA5263-896B-096C-9A88-5DB1ABA533BF}"/>
              </a:ext>
            </a:extLst>
          </p:cNvPr>
          <p:cNvSpPr>
            <a:spLocks noGrp="1"/>
          </p:cNvSpPr>
          <p:nvPr>
            <p:ph idx="1"/>
          </p:nvPr>
        </p:nvSpPr>
        <p:spPr>
          <a:xfrm>
            <a:off x="185057" y="217714"/>
            <a:ext cx="4005371" cy="6411686"/>
          </a:xfrm>
        </p:spPr>
        <p:txBody>
          <a:bodyPr>
            <a:normAutofit/>
          </a:bodyPr>
          <a:lstStyle/>
          <a:p>
            <a:r>
              <a:rPr lang="en-US" sz="2200" dirty="0">
                <a:latin typeface="Trade Gothic Next Rounded" panose="020F0503040303020004" pitchFamily="34" charset="0"/>
              </a:rPr>
              <a:t>The myROR.org training is an online CME-accredited training that must be completed before a provider can begin implementing the ROR program into their well-child visits</a:t>
            </a:r>
          </a:p>
          <a:p>
            <a:r>
              <a:rPr lang="en-US" sz="2200" dirty="0">
                <a:latin typeface="Trade Gothic Next Rounded" panose="020F0503040303020004" pitchFamily="34" charset="0"/>
              </a:rPr>
              <a:t>Anyone who is aiding with well-child visits for patients ages birth to five-year-old should complete this required training</a:t>
            </a:r>
          </a:p>
          <a:p>
            <a:r>
              <a:rPr lang="en-US" sz="2200" dirty="0">
                <a:latin typeface="Trade Gothic Next Rounded" panose="020F0503040303020004" pitchFamily="34" charset="0"/>
              </a:rPr>
              <a:t>Let your ROR on-site coordinator know if you haven’t completed this training!</a:t>
            </a:r>
          </a:p>
        </p:txBody>
      </p:sp>
      <p:sp>
        <p:nvSpPr>
          <p:cNvPr id="47" name="Rounded Rectangle 17">
            <a:extLst>
              <a:ext uri="{FF2B5EF4-FFF2-40B4-BE49-F238E27FC236}">
                <a16:creationId xmlns:a16="http://schemas.microsoft.com/office/drawing/2014/main" id="{86558211-00D9-48F0-AE94-B95B15282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holding certificates&#10;&#10;Description automatically generated with low confidence">
            <a:extLst>
              <a:ext uri="{FF2B5EF4-FFF2-40B4-BE49-F238E27FC236}">
                <a16:creationId xmlns:a16="http://schemas.microsoft.com/office/drawing/2014/main" id="{3A0A82B4-DE2F-F64E-9AB2-59F8BF33620E}"/>
              </a:ext>
            </a:extLst>
          </p:cNvPr>
          <p:cNvPicPr>
            <a:picLocks noChangeAspect="1"/>
          </p:cNvPicPr>
          <p:nvPr/>
        </p:nvPicPr>
        <p:blipFill rotWithShape="1">
          <a:blip r:embed="rId3">
            <a:extLst>
              <a:ext uri="{28A0092B-C50C-407E-A947-70E740481C1C}">
                <a14:useLocalDpi xmlns:a14="http://schemas.microsoft.com/office/drawing/2010/main" val="0"/>
              </a:ext>
            </a:extLst>
          </a:blip>
          <a:srcRect l="20022" r="8093"/>
          <a:stretch/>
        </p:blipFill>
        <p:spPr>
          <a:xfrm>
            <a:off x="6176726" y="1081828"/>
            <a:ext cx="4474028" cy="4683458"/>
          </a:xfrm>
          <a:prstGeom prst="rect">
            <a:avLst/>
          </a:prstGeom>
        </p:spPr>
      </p:pic>
    </p:spTree>
    <p:extLst>
      <p:ext uri="{BB962C8B-B14F-4D97-AF65-F5344CB8AC3E}">
        <p14:creationId xmlns:p14="http://schemas.microsoft.com/office/powerpoint/2010/main" val="612956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AE75B85-DBF9-E20F-70A6-E89EF59A341C}"/>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007BDBEC-EC36-4734-B516-663EEBCD5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23">
            <a:extLst>
              <a:ext uri="{FF2B5EF4-FFF2-40B4-BE49-F238E27FC236}">
                <a16:creationId xmlns:a16="http://schemas.microsoft.com/office/drawing/2014/main" id="{888B4357-0429-4651-AF18-8561664DC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E3BF632-529D-D55F-9AA6-4BBA7C0C3F8E}"/>
              </a:ext>
            </a:extLst>
          </p:cNvPr>
          <p:cNvSpPr>
            <a:spLocks noGrp="1"/>
          </p:cNvSpPr>
          <p:nvPr>
            <p:ph idx="1"/>
          </p:nvPr>
        </p:nvSpPr>
        <p:spPr>
          <a:xfrm>
            <a:off x="326572" y="2030866"/>
            <a:ext cx="3896514" cy="4648200"/>
          </a:xfrm>
        </p:spPr>
        <p:txBody>
          <a:bodyPr>
            <a:normAutofit/>
          </a:bodyPr>
          <a:lstStyle/>
          <a:p>
            <a:pPr marL="0" indent="0">
              <a:buNone/>
            </a:pPr>
            <a:r>
              <a:rPr lang="en-US" sz="2200" dirty="0">
                <a:latin typeface="Trade Gothic Next Rounded" panose="020F0503040303020004" pitchFamily="34" charset="0"/>
              </a:rPr>
              <a:t>Reach Out &amp; Read is a national program and, by completing this foundational training, you ensure that the core mission of ROR is carried out successfully and effectively. </a:t>
            </a:r>
          </a:p>
          <a:p>
            <a:pPr marL="0" indent="0">
              <a:buNone/>
            </a:pPr>
            <a:r>
              <a:rPr lang="en-US" sz="2200" dirty="0">
                <a:latin typeface="Trade Gothic Next Rounded" panose="020F0503040303020004" pitchFamily="34" charset="0"/>
              </a:rPr>
              <a:t>Contact the ROR IL team if you have any issues accessing your training or your myROR.org account.</a:t>
            </a:r>
          </a:p>
        </p:txBody>
      </p:sp>
      <p:sp>
        <p:nvSpPr>
          <p:cNvPr id="43" name="Rounded Rectangle 17">
            <a:extLst>
              <a:ext uri="{FF2B5EF4-FFF2-40B4-BE49-F238E27FC236}">
                <a16:creationId xmlns:a16="http://schemas.microsoft.com/office/drawing/2014/main" id="{86558211-00D9-48F0-AE94-B95B15282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AA02C7-1BE1-65FB-F2C7-EAF6C33110DE}"/>
              </a:ext>
            </a:extLst>
          </p:cNvPr>
          <p:cNvPicPr>
            <a:picLocks noChangeAspect="1"/>
          </p:cNvPicPr>
          <p:nvPr/>
        </p:nvPicPr>
        <p:blipFill rotWithShape="1">
          <a:blip r:embed="rId3">
            <a:extLst>
              <a:ext uri="{28A0092B-C50C-407E-A947-70E740481C1C}">
                <a14:useLocalDpi xmlns:a14="http://schemas.microsoft.com/office/drawing/2010/main" val="0"/>
              </a:ext>
            </a:extLst>
          </a:blip>
          <a:srcRect r="13403"/>
          <a:stretch/>
        </p:blipFill>
        <p:spPr>
          <a:xfrm>
            <a:off x="5603706" y="1258529"/>
            <a:ext cx="5638853" cy="4330205"/>
          </a:xfrm>
          <a:prstGeom prst="rect">
            <a:avLst/>
          </a:prstGeom>
          <a:scene3d>
            <a:camera prst="orthographicFront"/>
            <a:lightRig rig="contrasting" dir="t">
              <a:rot lat="0" lon="0" rev="3000000"/>
            </a:lightRig>
          </a:scene3d>
          <a:sp3d contourW="7620">
            <a:bevelT w="95250" h="31750"/>
            <a:contourClr>
              <a:srgbClr val="333333"/>
            </a:contourClr>
          </a:sp3d>
        </p:spPr>
      </p:pic>
      <p:sp>
        <p:nvSpPr>
          <p:cNvPr id="4" name="Title 1">
            <a:extLst>
              <a:ext uri="{FF2B5EF4-FFF2-40B4-BE49-F238E27FC236}">
                <a16:creationId xmlns:a16="http://schemas.microsoft.com/office/drawing/2014/main" id="{E563DAB9-16DE-7D31-B33C-4FB678890354}"/>
              </a:ext>
            </a:extLst>
          </p:cNvPr>
          <p:cNvSpPr>
            <a:spLocks noGrp="1"/>
          </p:cNvSpPr>
          <p:nvPr>
            <p:ph type="title"/>
          </p:nvPr>
        </p:nvSpPr>
        <p:spPr>
          <a:xfrm>
            <a:off x="326572" y="178934"/>
            <a:ext cx="3896514" cy="2259466"/>
          </a:xfrm>
        </p:spPr>
        <p:txBody>
          <a:bodyPr>
            <a:normAutofit/>
          </a:bodyPr>
          <a:lstStyle/>
          <a:p>
            <a:r>
              <a:rPr lang="en-US" dirty="0">
                <a:latin typeface="Trade Gothic Next Rounded" panose="020F0503040303020004" pitchFamily="34" charset="0"/>
              </a:rPr>
              <a:t>Why Complete the myROR.org Training?</a:t>
            </a:r>
          </a:p>
        </p:txBody>
      </p:sp>
    </p:spTree>
    <p:extLst>
      <p:ext uri="{BB962C8B-B14F-4D97-AF65-F5344CB8AC3E}">
        <p14:creationId xmlns:p14="http://schemas.microsoft.com/office/powerpoint/2010/main" val="3805901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Freeform 6">
            <a:extLst>
              <a:ext uri="{FF2B5EF4-FFF2-40B4-BE49-F238E27FC236}">
                <a16:creationId xmlns:a16="http://schemas.microsoft.com/office/drawing/2014/main" id="{E5A10C92-5805-4C39-9BF6-507F3B966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descr="A picture containing text, person, person&#10;&#10;Description automatically generated">
            <a:extLst>
              <a:ext uri="{FF2B5EF4-FFF2-40B4-BE49-F238E27FC236}">
                <a16:creationId xmlns:a16="http://schemas.microsoft.com/office/drawing/2014/main" id="{EB2978E3-0C4F-E66D-3C8D-909029AB126A}"/>
              </a:ext>
            </a:extLst>
          </p:cNvPr>
          <p:cNvPicPr>
            <a:picLocks noChangeAspect="1"/>
          </p:cNvPicPr>
          <p:nvPr/>
        </p:nvPicPr>
        <p:blipFill rotWithShape="1">
          <a:blip r:embed="rId3">
            <a:extLst>
              <a:ext uri="{28A0092B-C50C-407E-A947-70E740481C1C}">
                <a14:useLocalDpi xmlns:a14="http://schemas.microsoft.com/office/drawing/2010/main" val="0"/>
              </a:ext>
            </a:extLst>
          </a:blip>
          <a:srcRect t="19173" b="5896"/>
          <a:stretch/>
        </p:blipFill>
        <p:spPr>
          <a:xfrm>
            <a:off x="-1" y="-1"/>
            <a:ext cx="12203151" cy="6858000"/>
          </a:xfrm>
          <a:prstGeom prst="rect">
            <a:avLst/>
          </a:prstGeom>
        </p:spPr>
      </p:pic>
      <p:sp>
        <p:nvSpPr>
          <p:cNvPr id="27" name="Rectangle 18">
            <a:extLst>
              <a:ext uri="{FF2B5EF4-FFF2-40B4-BE49-F238E27FC236}">
                <a16:creationId xmlns:a16="http://schemas.microsoft.com/office/drawing/2014/main" id="{0C2CC41E-4EEC-4D67-B433-E1CDC5879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153"/>
            <a:ext cx="12192001" cy="6880304"/>
          </a:xfrm>
          <a:prstGeom prst="rect">
            <a:avLst/>
          </a:prstGeom>
          <a:solidFill>
            <a:schemeClr val="accent1">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2">
            <a:extLst>
              <a:ext uri="{FF2B5EF4-FFF2-40B4-BE49-F238E27FC236}">
                <a16:creationId xmlns:a16="http://schemas.microsoft.com/office/drawing/2014/main" id="{B114AB90-13F9-48EF-BFF7-7634459AA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DB0E85-2022-1401-FB50-2AAA74E3A36F}"/>
              </a:ext>
            </a:extLst>
          </p:cNvPr>
          <p:cNvSpPr>
            <a:spLocks noGrp="1"/>
          </p:cNvSpPr>
          <p:nvPr>
            <p:ph type="title"/>
          </p:nvPr>
        </p:nvSpPr>
        <p:spPr>
          <a:xfrm>
            <a:off x="810001" y="4902200"/>
            <a:ext cx="10572000" cy="694862"/>
          </a:xfrm>
        </p:spPr>
        <p:txBody>
          <a:bodyPr vert="horz" lIns="91440" tIns="45720" rIns="91440" bIns="45720" rtlCol="0" anchor="b">
            <a:normAutofit/>
          </a:bodyPr>
          <a:lstStyle/>
          <a:p>
            <a:pPr>
              <a:lnSpc>
                <a:spcPct val="90000"/>
              </a:lnSpc>
            </a:pPr>
            <a:r>
              <a:rPr lang="en-US"/>
              <a:t>Questions?</a:t>
            </a:r>
            <a:endParaRPr lang="en-US" i="1"/>
          </a:p>
        </p:txBody>
      </p:sp>
    </p:spTree>
    <p:extLst>
      <p:ext uri="{BB962C8B-B14F-4D97-AF65-F5344CB8AC3E}">
        <p14:creationId xmlns:p14="http://schemas.microsoft.com/office/powerpoint/2010/main" val="3697922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0E85-2022-1401-FB50-2AAA74E3A36F}"/>
              </a:ext>
            </a:extLst>
          </p:cNvPr>
          <p:cNvSpPr>
            <a:spLocks noGrp="1"/>
          </p:cNvSpPr>
          <p:nvPr>
            <p:ph type="title"/>
          </p:nvPr>
        </p:nvSpPr>
        <p:spPr/>
        <p:txBody>
          <a:bodyPr/>
          <a:lstStyle/>
          <a:p>
            <a:r>
              <a:rPr lang="en-US" dirty="0"/>
              <a:t>Contact the ROR IL Team </a:t>
            </a:r>
          </a:p>
        </p:txBody>
      </p:sp>
      <p:sp>
        <p:nvSpPr>
          <p:cNvPr id="3" name="Content Placeholder 2">
            <a:extLst>
              <a:ext uri="{FF2B5EF4-FFF2-40B4-BE49-F238E27FC236}">
                <a16:creationId xmlns:a16="http://schemas.microsoft.com/office/drawing/2014/main" id="{5BCA4254-1677-21B5-4E6B-50F2FBE71003}"/>
              </a:ext>
            </a:extLst>
          </p:cNvPr>
          <p:cNvSpPr>
            <a:spLocks noGrp="1"/>
          </p:cNvSpPr>
          <p:nvPr>
            <p:ph idx="1"/>
          </p:nvPr>
        </p:nvSpPr>
        <p:spPr>
          <a:xfrm>
            <a:off x="1878528" y="5396803"/>
            <a:ext cx="2984031" cy="1475484"/>
          </a:xfrm>
        </p:spPr>
        <p:txBody>
          <a:bodyPr>
            <a:normAutofit/>
          </a:bodyPr>
          <a:lstStyle/>
          <a:p>
            <a:pPr marL="0" indent="0" algn="ctr">
              <a:buNone/>
            </a:pPr>
            <a:r>
              <a:rPr lang="en-US" sz="1800" dirty="0"/>
              <a:t>Cindy Ogrin</a:t>
            </a:r>
          </a:p>
          <a:p>
            <a:pPr marL="0" indent="0" algn="ctr">
              <a:buNone/>
            </a:pPr>
            <a:r>
              <a:rPr lang="en-US" dirty="0"/>
              <a:t>Chief Strategy Officer</a:t>
            </a:r>
          </a:p>
          <a:p>
            <a:pPr marL="0" indent="0" algn="ctr">
              <a:buNone/>
            </a:pPr>
            <a:r>
              <a:rPr lang="en-US" sz="1800" dirty="0">
                <a:hlinkClick r:id="rId3"/>
              </a:rPr>
              <a:t>cogrin@illinoisaap.com</a:t>
            </a:r>
            <a:r>
              <a:rPr lang="en-US" sz="1800" dirty="0"/>
              <a:t> </a:t>
            </a:r>
          </a:p>
        </p:txBody>
      </p:sp>
      <p:sp>
        <p:nvSpPr>
          <p:cNvPr id="5" name="Content Placeholder 2">
            <a:extLst>
              <a:ext uri="{FF2B5EF4-FFF2-40B4-BE49-F238E27FC236}">
                <a16:creationId xmlns:a16="http://schemas.microsoft.com/office/drawing/2014/main" id="{A14F2FFC-20EB-ACA1-EDAE-090F02B1CE96}"/>
              </a:ext>
            </a:extLst>
          </p:cNvPr>
          <p:cNvSpPr txBox="1">
            <a:spLocks/>
          </p:cNvSpPr>
          <p:nvPr/>
        </p:nvSpPr>
        <p:spPr>
          <a:xfrm>
            <a:off x="6717132" y="5413472"/>
            <a:ext cx="3345543" cy="1475484"/>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Wingdings 2" charset="2"/>
              <a:buNone/>
            </a:pPr>
            <a:r>
              <a:rPr lang="en-US" dirty="0"/>
              <a:t>Olivia Heinzeroth </a:t>
            </a:r>
          </a:p>
          <a:p>
            <a:pPr marL="0" indent="0" algn="ctr">
              <a:buFont typeface="Wingdings 2" charset="2"/>
              <a:buNone/>
            </a:pPr>
            <a:r>
              <a:rPr lang="en-US" dirty="0"/>
              <a:t>Program Manager </a:t>
            </a:r>
          </a:p>
          <a:p>
            <a:pPr marL="0" indent="0" algn="ctr">
              <a:buFont typeface="Wingdings 2" charset="2"/>
              <a:buNone/>
            </a:pPr>
            <a:r>
              <a:rPr lang="en-US" dirty="0">
                <a:hlinkClick r:id="rId4"/>
              </a:rPr>
              <a:t>oheinzeroth@illinoisaap.com</a:t>
            </a:r>
            <a:endParaRPr lang="en-US" dirty="0"/>
          </a:p>
        </p:txBody>
      </p:sp>
      <p:sp>
        <p:nvSpPr>
          <p:cNvPr id="9" name="Rectangle 8">
            <a:extLst>
              <a:ext uri="{FF2B5EF4-FFF2-40B4-BE49-F238E27FC236}">
                <a16:creationId xmlns:a16="http://schemas.microsoft.com/office/drawing/2014/main" id="{DA731C99-1543-AFC3-79E7-BFE1F28C4A0F}"/>
              </a:ext>
            </a:extLst>
          </p:cNvPr>
          <p:cNvSpPr/>
          <p:nvPr/>
        </p:nvSpPr>
        <p:spPr>
          <a:xfrm flipH="1">
            <a:off x="1146628" y="1902511"/>
            <a:ext cx="2432827" cy="970450"/>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3E587BF-6981-2BEA-0D77-84F424ED3B32}"/>
              </a:ext>
            </a:extLst>
          </p:cNvPr>
          <p:cNvSpPr/>
          <p:nvPr/>
        </p:nvSpPr>
        <p:spPr>
          <a:xfrm>
            <a:off x="6441531" y="3968262"/>
            <a:ext cx="3895447" cy="1445210"/>
          </a:xfrm>
          <a:custGeom>
            <a:avLst/>
            <a:gdLst>
              <a:gd name="connsiteX0" fmla="*/ 0 w 3895447"/>
              <a:gd name="connsiteY0" fmla="*/ 0 h 1445210"/>
              <a:gd name="connsiteX1" fmla="*/ 3895447 w 3895447"/>
              <a:gd name="connsiteY1" fmla="*/ 0 h 1445210"/>
              <a:gd name="connsiteX2" fmla="*/ 3895447 w 3895447"/>
              <a:gd name="connsiteY2" fmla="*/ 1445210 h 1445210"/>
              <a:gd name="connsiteX3" fmla="*/ 0 w 3895447"/>
              <a:gd name="connsiteY3" fmla="*/ 1445210 h 1445210"/>
              <a:gd name="connsiteX4" fmla="*/ 0 w 3895447"/>
              <a:gd name="connsiteY4" fmla="*/ 0 h 1445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5447" h="1445210">
                <a:moveTo>
                  <a:pt x="0" y="0"/>
                </a:moveTo>
                <a:lnTo>
                  <a:pt x="3895447" y="0"/>
                </a:lnTo>
                <a:lnTo>
                  <a:pt x="3895447" y="1445210"/>
                </a:lnTo>
                <a:lnTo>
                  <a:pt x="0" y="14452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62280" tIns="462280" rIns="462280" bIns="0" numCol="1" spcCol="1270" anchor="t" anchorCtr="0">
            <a:noAutofit/>
          </a:bodyPr>
          <a:lstStyle/>
          <a:p>
            <a:pPr marL="0" lvl="0" indent="0" algn="ctr" defTabSz="2889250">
              <a:lnSpc>
                <a:spcPct val="90000"/>
              </a:lnSpc>
              <a:spcBef>
                <a:spcPct val="0"/>
              </a:spcBef>
              <a:spcAft>
                <a:spcPct val="35000"/>
              </a:spcAft>
              <a:buNone/>
            </a:pPr>
            <a:endParaRPr lang="en-US" sz="6500" kern="1200" dirty="0"/>
          </a:p>
        </p:txBody>
      </p:sp>
      <p:pic>
        <p:nvPicPr>
          <p:cNvPr id="1026" name="Picture 2">
            <a:extLst>
              <a:ext uri="{FF2B5EF4-FFF2-40B4-BE49-F238E27FC236}">
                <a16:creationId xmlns:a16="http://schemas.microsoft.com/office/drawing/2014/main" id="{3937AF55-8333-96C6-92B4-04045656D5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4131" y="2055087"/>
            <a:ext cx="2432827" cy="324376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descr="A person wearing glasses and a sweater&#10;&#10;AI-generated content may be incorrect.">
            <a:extLst>
              <a:ext uri="{FF2B5EF4-FFF2-40B4-BE49-F238E27FC236}">
                <a16:creationId xmlns:a16="http://schemas.microsoft.com/office/drawing/2014/main" id="{C9AB6323-0909-17ED-139F-513EC0A10A3A}"/>
              </a:ext>
            </a:extLst>
          </p:cNvPr>
          <p:cNvPicPr>
            <a:picLocks noChangeAspect="1"/>
          </p:cNvPicPr>
          <p:nvPr/>
        </p:nvPicPr>
        <p:blipFill>
          <a:blip r:embed="rId6">
            <a:extLst>
              <a:ext uri="{28A0092B-C50C-407E-A947-70E740481C1C}">
                <a14:useLocalDpi xmlns:a14="http://schemas.microsoft.com/office/drawing/2010/main" val="0"/>
              </a:ext>
            </a:extLst>
          </a:blip>
          <a:srcRect l="-214" t="8642" r="214" b="8642"/>
          <a:stretch/>
        </p:blipFill>
        <p:spPr>
          <a:xfrm>
            <a:off x="6961879" y="1974639"/>
            <a:ext cx="2738637" cy="3404664"/>
          </a:xfrm>
          <a:prstGeom prst="ellipse">
            <a:avLst/>
          </a:prstGeom>
          <a:ln>
            <a:noFill/>
          </a:ln>
          <a:effectLst>
            <a:softEdge rad="112500"/>
          </a:effectLst>
        </p:spPr>
      </p:pic>
    </p:spTree>
    <p:extLst>
      <p:ext uri="{BB962C8B-B14F-4D97-AF65-F5344CB8AC3E}">
        <p14:creationId xmlns:p14="http://schemas.microsoft.com/office/powerpoint/2010/main" val="2084107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2BBA0-D353-E118-13E7-82BE0216E628}"/>
              </a:ext>
            </a:extLst>
          </p:cNvPr>
          <p:cNvSpPr>
            <a:spLocks noGrp="1"/>
          </p:cNvSpPr>
          <p:nvPr>
            <p:ph type="title"/>
          </p:nvPr>
        </p:nvSpPr>
        <p:spPr>
          <a:xfrm>
            <a:off x="539848" y="1946970"/>
            <a:ext cx="11112304" cy="2174685"/>
          </a:xfrm>
        </p:spPr>
        <p:txBody>
          <a:bodyPr/>
          <a:lstStyle/>
          <a:p>
            <a:pPr algn="ctr"/>
            <a:r>
              <a:rPr lang="en-US" dirty="0">
                <a:latin typeface="Trade Gothic Next Rounded" panose="020F0503040303020004" pitchFamily="34" charset="0"/>
              </a:rPr>
              <a:t>This staff refresher is NOT a substitute for the myROR.org training </a:t>
            </a:r>
            <a:br>
              <a:rPr lang="en-US" dirty="0">
                <a:latin typeface="Trade Gothic Next Rounded" panose="020F0503040303020004" pitchFamily="34" charset="0"/>
              </a:rPr>
            </a:br>
            <a:r>
              <a:rPr lang="en-US" dirty="0">
                <a:latin typeface="Trade Gothic Next Rounded" panose="020F0503040303020004" pitchFamily="34" charset="0"/>
              </a:rPr>
              <a:t>&amp; is NOT CME accredited.</a:t>
            </a:r>
            <a:endParaRPr lang="en-US" dirty="0"/>
          </a:p>
        </p:txBody>
      </p:sp>
    </p:spTree>
    <p:extLst>
      <p:ext uri="{BB962C8B-B14F-4D97-AF65-F5344CB8AC3E}">
        <p14:creationId xmlns:p14="http://schemas.microsoft.com/office/powerpoint/2010/main" val="417353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E5A10C92-5805-4C39-9BF6-507F3B966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picture containing person, indoor, looking&#10;&#10;Description automatically generated">
            <a:extLst>
              <a:ext uri="{FF2B5EF4-FFF2-40B4-BE49-F238E27FC236}">
                <a16:creationId xmlns:a16="http://schemas.microsoft.com/office/drawing/2014/main" id="{BC65B126-840D-D1EA-6A57-280F78B52294}"/>
              </a:ext>
            </a:extLst>
          </p:cNvPr>
          <p:cNvPicPr>
            <a:picLocks noChangeAspect="1"/>
          </p:cNvPicPr>
          <p:nvPr/>
        </p:nvPicPr>
        <p:blipFill rotWithShape="1">
          <a:blip r:embed="rId2">
            <a:extLst>
              <a:ext uri="{28A0092B-C50C-407E-A947-70E740481C1C}">
                <a14:useLocalDpi xmlns:a14="http://schemas.microsoft.com/office/drawing/2010/main" val="0"/>
              </a:ext>
            </a:extLst>
          </a:blip>
          <a:srcRect l="6273" r="6981" b="-1"/>
          <a:stretch/>
        </p:blipFill>
        <p:spPr>
          <a:xfrm>
            <a:off x="-1" y="-1"/>
            <a:ext cx="12203151" cy="6858000"/>
          </a:xfrm>
          <a:prstGeom prst="rect">
            <a:avLst/>
          </a:prstGeom>
        </p:spPr>
      </p:pic>
      <p:sp>
        <p:nvSpPr>
          <p:cNvPr id="18" name="Rectangle 17">
            <a:extLst>
              <a:ext uri="{FF2B5EF4-FFF2-40B4-BE49-F238E27FC236}">
                <a16:creationId xmlns:a16="http://schemas.microsoft.com/office/drawing/2014/main" id="{0C2CC41E-4EEC-4D67-B433-E1CDC5879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153"/>
            <a:ext cx="12192001" cy="6880304"/>
          </a:xfrm>
          <a:prstGeom prst="rect">
            <a:avLst/>
          </a:prstGeom>
          <a:solidFill>
            <a:schemeClr val="accent1">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22">
            <a:extLst>
              <a:ext uri="{FF2B5EF4-FFF2-40B4-BE49-F238E27FC236}">
                <a16:creationId xmlns:a16="http://schemas.microsoft.com/office/drawing/2014/main" id="{B114AB90-13F9-48EF-BFF7-7634459AA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2BAE18-3EFF-FACC-1526-40DEFD749F8D}"/>
              </a:ext>
            </a:extLst>
          </p:cNvPr>
          <p:cNvSpPr>
            <a:spLocks noGrp="1"/>
          </p:cNvSpPr>
          <p:nvPr>
            <p:ph type="title"/>
          </p:nvPr>
        </p:nvSpPr>
        <p:spPr>
          <a:xfrm>
            <a:off x="809999" y="5200650"/>
            <a:ext cx="10572000" cy="694862"/>
          </a:xfrm>
        </p:spPr>
        <p:txBody>
          <a:bodyPr vert="horz" lIns="91440" tIns="45720" rIns="91440" bIns="45720" rtlCol="0" anchor="b">
            <a:normAutofit/>
          </a:bodyPr>
          <a:lstStyle/>
          <a:p>
            <a:pPr algn="ctr">
              <a:lnSpc>
                <a:spcPct val="90000"/>
              </a:lnSpc>
            </a:pPr>
            <a:endParaRPr lang="en-US" sz="4000" dirty="0"/>
          </a:p>
        </p:txBody>
      </p:sp>
    </p:spTree>
    <p:extLst>
      <p:ext uri="{BB962C8B-B14F-4D97-AF65-F5344CB8AC3E}">
        <p14:creationId xmlns:p14="http://schemas.microsoft.com/office/powerpoint/2010/main" val="1056025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a:extLst>
            <a:ext uri="{FF2B5EF4-FFF2-40B4-BE49-F238E27FC236}">
              <a16:creationId xmlns:a16="http://schemas.microsoft.com/office/drawing/2014/main" id="{7AE75B85-DBF9-E20F-70A6-E89EF59A341C}"/>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007BDBEC-EC36-4734-B516-663EEBCD5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23">
            <a:extLst>
              <a:ext uri="{FF2B5EF4-FFF2-40B4-BE49-F238E27FC236}">
                <a16:creationId xmlns:a16="http://schemas.microsoft.com/office/drawing/2014/main" id="{888B4357-0429-4651-AF18-8561664DC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E3BF632-529D-D55F-9AA6-4BBA7C0C3F8E}"/>
              </a:ext>
            </a:extLst>
          </p:cNvPr>
          <p:cNvSpPr>
            <a:spLocks noGrp="1"/>
          </p:cNvSpPr>
          <p:nvPr>
            <p:ph idx="1"/>
          </p:nvPr>
        </p:nvSpPr>
        <p:spPr>
          <a:xfrm>
            <a:off x="326571" y="1502229"/>
            <a:ext cx="3896514" cy="4648200"/>
          </a:xfrm>
        </p:spPr>
        <p:txBody>
          <a:bodyPr>
            <a:normAutofit/>
          </a:bodyPr>
          <a:lstStyle/>
          <a:p>
            <a:r>
              <a:rPr lang="en-US" sz="2200" dirty="0">
                <a:latin typeface="Trade Gothic Next Rounded" panose="020F0503040303020004" pitchFamily="34" charset="0"/>
              </a:rPr>
              <a:t>Text</a:t>
            </a:r>
          </a:p>
          <a:p>
            <a:r>
              <a:rPr lang="en-US" sz="2200" dirty="0">
                <a:latin typeface="Trade Gothic Next Rounded" panose="020F0503040303020004" pitchFamily="34" charset="0"/>
              </a:rPr>
              <a:t>Text</a:t>
            </a:r>
          </a:p>
          <a:p>
            <a:r>
              <a:rPr lang="en-US" sz="2200" dirty="0">
                <a:latin typeface="Trade Gothic Next Rounded" panose="020F0503040303020004" pitchFamily="34" charset="0"/>
              </a:rPr>
              <a:t>Text</a:t>
            </a:r>
          </a:p>
        </p:txBody>
      </p:sp>
      <p:sp>
        <p:nvSpPr>
          <p:cNvPr id="43" name="Rounded Rectangle 17">
            <a:extLst>
              <a:ext uri="{FF2B5EF4-FFF2-40B4-BE49-F238E27FC236}">
                <a16:creationId xmlns:a16="http://schemas.microsoft.com/office/drawing/2014/main" id="{86558211-00D9-48F0-AE94-B95B15282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563DAB9-16DE-7D31-B33C-4FB678890354}"/>
              </a:ext>
            </a:extLst>
          </p:cNvPr>
          <p:cNvSpPr>
            <a:spLocks noGrp="1"/>
          </p:cNvSpPr>
          <p:nvPr>
            <p:ph type="title"/>
          </p:nvPr>
        </p:nvSpPr>
        <p:spPr>
          <a:xfrm>
            <a:off x="326572" y="178934"/>
            <a:ext cx="3896514" cy="2259466"/>
          </a:xfrm>
        </p:spPr>
        <p:txBody>
          <a:bodyPr>
            <a:normAutofit/>
          </a:bodyPr>
          <a:lstStyle/>
          <a:p>
            <a:r>
              <a:rPr lang="en-US" i="1" dirty="0">
                <a:latin typeface="Trade Gothic Next Rounded" panose="020F0503040303020004" pitchFamily="34" charset="0"/>
              </a:rPr>
              <a:t>Title</a:t>
            </a:r>
          </a:p>
        </p:txBody>
      </p:sp>
    </p:spTree>
    <p:extLst>
      <p:ext uri="{BB962C8B-B14F-4D97-AF65-F5344CB8AC3E}">
        <p14:creationId xmlns:p14="http://schemas.microsoft.com/office/powerpoint/2010/main" val="387916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a:extLst>
            <a:ext uri="{FF2B5EF4-FFF2-40B4-BE49-F238E27FC236}">
              <a16:creationId xmlns:a16="http://schemas.microsoft.com/office/drawing/2014/main" id="{7AE75B85-DBF9-E20F-70A6-E89EF59A341C}"/>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007BDBEC-EC36-4734-B516-663EEBCD5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23">
            <a:extLst>
              <a:ext uri="{FF2B5EF4-FFF2-40B4-BE49-F238E27FC236}">
                <a16:creationId xmlns:a16="http://schemas.microsoft.com/office/drawing/2014/main" id="{888B4357-0429-4651-AF18-8561664DC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E3BF632-529D-D55F-9AA6-4BBA7C0C3F8E}"/>
              </a:ext>
            </a:extLst>
          </p:cNvPr>
          <p:cNvSpPr>
            <a:spLocks noGrp="1"/>
          </p:cNvSpPr>
          <p:nvPr>
            <p:ph idx="1"/>
          </p:nvPr>
        </p:nvSpPr>
        <p:spPr>
          <a:xfrm>
            <a:off x="326571" y="1502229"/>
            <a:ext cx="3896514" cy="4648200"/>
          </a:xfrm>
        </p:spPr>
        <p:txBody>
          <a:bodyPr>
            <a:normAutofit/>
          </a:bodyPr>
          <a:lstStyle/>
          <a:p>
            <a:r>
              <a:rPr lang="en-US" sz="2200" dirty="0">
                <a:latin typeface="Trade Gothic Next Rounded" panose="020F0503040303020004" pitchFamily="34" charset="0"/>
              </a:rPr>
              <a:t>Text</a:t>
            </a:r>
          </a:p>
          <a:p>
            <a:r>
              <a:rPr lang="en-US" sz="2200" dirty="0">
                <a:latin typeface="Trade Gothic Next Rounded" panose="020F0503040303020004" pitchFamily="34" charset="0"/>
              </a:rPr>
              <a:t>Text</a:t>
            </a:r>
          </a:p>
          <a:p>
            <a:r>
              <a:rPr lang="en-US" sz="2200" dirty="0">
                <a:latin typeface="Trade Gothic Next Rounded" panose="020F0503040303020004" pitchFamily="34" charset="0"/>
              </a:rPr>
              <a:t>Text</a:t>
            </a:r>
          </a:p>
        </p:txBody>
      </p:sp>
      <p:sp>
        <p:nvSpPr>
          <p:cNvPr id="43" name="Rounded Rectangle 17">
            <a:extLst>
              <a:ext uri="{FF2B5EF4-FFF2-40B4-BE49-F238E27FC236}">
                <a16:creationId xmlns:a16="http://schemas.microsoft.com/office/drawing/2014/main" id="{86558211-00D9-48F0-AE94-B95B15282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563DAB9-16DE-7D31-B33C-4FB678890354}"/>
              </a:ext>
            </a:extLst>
          </p:cNvPr>
          <p:cNvSpPr>
            <a:spLocks noGrp="1"/>
          </p:cNvSpPr>
          <p:nvPr>
            <p:ph type="title"/>
          </p:nvPr>
        </p:nvSpPr>
        <p:spPr>
          <a:xfrm>
            <a:off x="326572" y="178934"/>
            <a:ext cx="3896514" cy="2259466"/>
          </a:xfrm>
        </p:spPr>
        <p:txBody>
          <a:bodyPr>
            <a:normAutofit/>
          </a:bodyPr>
          <a:lstStyle/>
          <a:p>
            <a:r>
              <a:rPr lang="en-US" i="1" dirty="0">
                <a:latin typeface="Trade Gothic Next Rounded" panose="020F0503040303020004" pitchFamily="34" charset="0"/>
              </a:rPr>
              <a:t>Title</a:t>
            </a:r>
          </a:p>
        </p:txBody>
      </p:sp>
    </p:spTree>
    <p:extLst>
      <p:ext uri="{BB962C8B-B14F-4D97-AF65-F5344CB8AC3E}">
        <p14:creationId xmlns:p14="http://schemas.microsoft.com/office/powerpoint/2010/main" val="3441093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7BDBEC-EC36-4734-B516-663EEBCD5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3">
            <a:extLst>
              <a:ext uri="{FF2B5EF4-FFF2-40B4-BE49-F238E27FC236}">
                <a16:creationId xmlns:a16="http://schemas.microsoft.com/office/drawing/2014/main" id="{888B4357-0429-4651-AF18-8561664DC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767444-E79C-CF17-0714-0986862EE474}"/>
              </a:ext>
            </a:extLst>
          </p:cNvPr>
          <p:cNvSpPr>
            <a:spLocks noGrp="1"/>
          </p:cNvSpPr>
          <p:nvPr>
            <p:ph type="title"/>
          </p:nvPr>
        </p:nvSpPr>
        <p:spPr>
          <a:xfrm>
            <a:off x="272150" y="217720"/>
            <a:ext cx="3936938" cy="2486743"/>
          </a:xfrm>
        </p:spPr>
        <p:txBody>
          <a:bodyPr>
            <a:noAutofit/>
          </a:bodyPr>
          <a:lstStyle/>
          <a:p>
            <a:r>
              <a:rPr lang="en-US" spc="300" dirty="0">
                <a:latin typeface="Trade Gothic Next Rounded" panose="020F0502020204030204" pitchFamily="34" charset="0"/>
              </a:rPr>
              <a:t>Our Clinic’s Reach Out &amp; Read Contacts</a:t>
            </a:r>
          </a:p>
        </p:txBody>
      </p:sp>
      <p:sp>
        <p:nvSpPr>
          <p:cNvPr id="3" name="Content Placeholder 2">
            <a:extLst>
              <a:ext uri="{FF2B5EF4-FFF2-40B4-BE49-F238E27FC236}">
                <a16:creationId xmlns:a16="http://schemas.microsoft.com/office/drawing/2014/main" id="{C36DB479-B25D-5349-7C36-C1C789BDF087}"/>
              </a:ext>
            </a:extLst>
          </p:cNvPr>
          <p:cNvSpPr>
            <a:spLocks noGrp="1"/>
          </p:cNvSpPr>
          <p:nvPr>
            <p:ph idx="1"/>
          </p:nvPr>
        </p:nvSpPr>
        <p:spPr>
          <a:xfrm>
            <a:off x="272150" y="2922183"/>
            <a:ext cx="3936938" cy="3632200"/>
          </a:xfrm>
        </p:spPr>
        <p:txBody>
          <a:bodyPr>
            <a:normAutofit/>
          </a:bodyPr>
          <a:lstStyle/>
          <a:p>
            <a:r>
              <a:rPr lang="en-US" sz="2400" dirty="0">
                <a:latin typeface="Trade Gothic Next Rounded" panose="020F0503040303020004" pitchFamily="34" charset="0"/>
              </a:rPr>
              <a:t>Primary Contact / On site Coordinator: </a:t>
            </a:r>
          </a:p>
          <a:p>
            <a:pPr lvl="1"/>
            <a:r>
              <a:rPr lang="en-US" sz="2200" dirty="0">
                <a:solidFill>
                  <a:schemeClr val="accent1"/>
                </a:solidFill>
                <a:latin typeface="Trade Gothic Next Rounded" panose="020F0503040303020004" pitchFamily="34" charset="0"/>
              </a:rPr>
              <a:t>NAME</a:t>
            </a:r>
            <a:r>
              <a:rPr lang="en-US" sz="2200" dirty="0">
                <a:solidFill>
                  <a:srgbClr val="FF0000"/>
                </a:solidFill>
                <a:latin typeface="Trade Gothic Next Rounded" panose="020F0503040303020004" pitchFamily="34" charset="0"/>
              </a:rPr>
              <a:t> </a:t>
            </a:r>
          </a:p>
          <a:p>
            <a:r>
              <a:rPr lang="en-US" sz="2400" dirty="0">
                <a:latin typeface="Trade Gothic Next Rounded" panose="020F0503040303020004" pitchFamily="34" charset="0"/>
              </a:rPr>
              <a:t>Medical Champion: </a:t>
            </a:r>
          </a:p>
          <a:p>
            <a:pPr lvl="1"/>
            <a:r>
              <a:rPr lang="en-US" sz="2200" dirty="0">
                <a:solidFill>
                  <a:schemeClr val="accent1"/>
                </a:solidFill>
                <a:latin typeface="Trade Gothic Next Rounded" panose="020F0503040303020004" pitchFamily="34" charset="0"/>
              </a:rPr>
              <a:t>NAME</a:t>
            </a:r>
          </a:p>
          <a:p>
            <a:r>
              <a:rPr lang="en-US" sz="2400" dirty="0">
                <a:latin typeface="Trade Gothic Next Rounded" panose="020F0503040303020004" pitchFamily="34" charset="0"/>
              </a:rPr>
              <a:t>Additional ROR Contacts: </a:t>
            </a:r>
          </a:p>
          <a:p>
            <a:pPr lvl="1"/>
            <a:r>
              <a:rPr lang="en-US" sz="2200" dirty="0">
                <a:solidFill>
                  <a:schemeClr val="accent1"/>
                </a:solidFill>
                <a:latin typeface="Trade Gothic Next Rounded" panose="020F0503040303020004" pitchFamily="34" charset="0"/>
              </a:rPr>
              <a:t>NAME</a:t>
            </a:r>
          </a:p>
        </p:txBody>
      </p:sp>
      <p:sp>
        <p:nvSpPr>
          <p:cNvPr id="14" name="Rounded Rectangle 17">
            <a:extLst>
              <a:ext uri="{FF2B5EF4-FFF2-40B4-BE49-F238E27FC236}">
                <a16:creationId xmlns:a16="http://schemas.microsoft.com/office/drawing/2014/main" id="{86558211-00D9-48F0-AE94-B95B15282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D08294CE-90E5-4C59-EFEE-C5B70620C77A}"/>
              </a:ext>
            </a:extLst>
          </p:cNvPr>
          <p:cNvSpPr txBox="1">
            <a:spLocks/>
          </p:cNvSpPr>
          <p:nvPr/>
        </p:nvSpPr>
        <p:spPr>
          <a:xfrm>
            <a:off x="6096000" y="1612900"/>
            <a:ext cx="4888375" cy="3632200"/>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None/>
            </a:pPr>
            <a:r>
              <a:rPr lang="en-US" sz="2000" dirty="0">
                <a:solidFill>
                  <a:schemeClr val="bg1"/>
                </a:solidFill>
                <a:latin typeface="Trade Gothic Next Rounded" panose="020F0503040303020004" pitchFamily="34" charset="0"/>
              </a:rPr>
              <a:t>Insert an image of your clinic’s ROR team</a:t>
            </a:r>
          </a:p>
        </p:txBody>
      </p:sp>
      <p:cxnSp>
        <p:nvCxnSpPr>
          <p:cNvPr id="5" name="Straight Connector 4">
            <a:extLst>
              <a:ext uri="{FF2B5EF4-FFF2-40B4-BE49-F238E27FC236}">
                <a16:creationId xmlns:a16="http://schemas.microsoft.com/office/drawing/2014/main" id="{0363D71B-3484-67D4-9401-DC7F67ABAA3B}"/>
              </a:ext>
            </a:extLst>
          </p:cNvPr>
          <p:cNvCxnSpPr/>
          <p:nvPr/>
        </p:nvCxnSpPr>
        <p:spPr>
          <a:xfrm>
            <a:off x="1239133" y="2922183"/>
            <a:ext cx="1502229"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640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157C-CEED-B6AB-377D-6AFEC202137B}"/>
              </a:ext>
            </a:extLst>
          </p:cNvPr>
          <p:cNvSpPr>
            <a:spLocks noGrp="1"/>
          </p:cNvSpPr>
          <p:nvPr>
            <p:ph type="title"/>
          </p:nvPr>
        </p:nvSpPr>
        <p:spPr>
          <a:xfrm>
            <a:off x="547606" y="0"/>
            <a:ext cx="10834391" cy="1273629"/>
          </a:xfrm>
        </p:spPr>
        <p:txBody>
          <a:bodyPr anchor="ctr"/>
          <a:lstStyle/>
          <a:p>
            <a:r>
              <a:rPr lang="en-US" dirty="0">
                <a:latin typeface="Trade Gothic Next Rounded" panose="020F0503040303020004" pitchFamily="34" charset="0"/>
              </a:rPr>
              <a:t>Agenda</a:t>
            </a:r>
          </a:p>
        </p:txBody>
      </p:sp>
      <p:pic>
        <p:nvPicPr>
          <p:cNvPr id="5" name="Picture 4" descr="A picture containing text, person, indoor, posing&#10;&#10;Description automatically generated">
            <a:extLst>
              <a:ext uri="{FF2B5EF4-FFF2-40B4-BE49-F238E27FC236}">
                <a16:creationId xmlns:a16="http://schemas.microsoft.com/office/drawing/2014/main" id="{259559ED-FB24-DAF4-533B-6080F0C4DF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785" y="1714500"/>
            <a:ext cx="4572000" cy="3429000"/>
          </a:xfrm>
          <a:prstGeom prst="rect">
            <a:avLst/>
          </a:prstGeom>
        </p:spPr>
      </p:pic>
      <p:sp>
        <p:nvSpPr>
          <p:cNvPr id="9" name="Rectangle 8">
            <a:extLst>
              <a:ext uri="{FF2B5EF4-FFF2-40B4-BE49-F238E27FC236}">
                <a16:creationId xmlns:a16="http://schemas.microsoft.com/office/drawing/2014/main" id="{7F4795F5-7A8A-1920-D2FD-FB2FC49664B1}"/>
              </a:ext>
            </a:extLst>
          </p:cNvPr>
          <p:cNvSpPr/>
          <p:nvPr/>
        </p:nvSpPr>
        <p:spPr>
          <a:xfrm>
            <a:off x="0" y="1273629"/>
            <a:ext cx="12192000" cy="92307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28EA9FB-5D0B-DA46-BCF9-A278E42436F7}"/>
              </a:ext>
            </a:extLst>
          </p:cNvPr>
          <p:cNvSpPr txBox="1">
            <a:spLocks/>
          </p:cNvSpPr>
          <p:nvPr/>
        </p:nvSpPr>
        <p:spPr>
          <a:xfrm>
            <a:off x="228600" y="1273629"/>
            <a:ext cx="6574971" cy="5442857"/>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r>
              <a:rPr lang="en-US" sz="2000" dirty="0">
                <a:latin typeface="Trade Gothic Next Rounded" panose="020F0503040303020004" pitchFamily="34" charset="0"/>
              </a:rPr>
              <a:t>Reach Out &amp; Read’s Mission</a:t>
            </a:r>
          </a:p>
          <a:p>
            <a:r>
              <a:rPr lang="en-US" sz="2000" dirty="0">
                <a:latin typeface="Trade Gothic Next Rounded" panose="020F0503040303020004" pitchFamily="34" charset="0"/>
              </a:rPr>
              <a:t>The Reach Out &amp; Read Model </a:t>
            </a:r>
          </a:p>
          <a:p>
            <a:pPr lvl="1"/>
            <a:r>
              <a:rPr lang="en-US" sz="2000" dirty="0">
                <a:latin typeface="Trade Gothic Next Rounded" panose="020F0503040303020004" pitchFamily="34" charset="0"/>
              </a:rPr>
              <a:t>A Look at a Reach Out &amp; Read Guided Patient Visit </a:t>
            </a:r>
          </a:p>
          <a:p>
            <a:pPr lvl="1"/>
            <a:r>
              <a:rPr lang="en-US" sz="2000" dirty="0">
                <a:latin typeface="Trade Gothic Next Rounded" panose="020F0503040303020004" pitchFamily="34" charset="0"/>
              </a:rPr>
              <a:t>Backed by Evidence </a:t>
            </a:r>
          </a:p>
          <a:p>
            <a:pPr lvl="1"/>
            <a:r>
              <a:rPr lang="en-US" sz="2000" dirty="0">
                <a:latin typeface="Trade Gothic Next Rounded" panose="020F0503040303020004" pitchFamily="34" charset="0"/>
              </a:rPr>
              <a:t>Benefits of the Reach Out &amp; Read Program</a:t>
            </a:r>
          </a:p>
          <a:p>
            <a:r>
              <a:rPr lang="en-US" sz="2200" dirty="0">
                <a:latin typeface="Trade Gothic Next Rounded" panose="020F0503040303020004" pitchFamily="34" charset="0"/>
              </a:rPr>
              <a:t>Role of the Book </a:t>
            </a:r>
          </a:p>
          <a:p>
            <a:pPr lvl="1"/>
            <a:r>
              <a:rPr lang="en-US" sz="2000" dirty="0">
                <a:latin typeface="Trade Gothic Next Rounded" panose="020F0503040303020004" pitchFamily="34" charset="0"/>
              </a:rPr>
              <a:t>Selecting a Book </a:t>
            </a:r>
          </a:p>
          <a:p>
            <a:pPr lvl="1"/>
            <a:r>
              <a:rPr lang="en-US" sz="2000" dirty="0">
                <a:latin typeface="Trade Gothic Next Rounded" panose="020F0503040303020004" pitchFamily="34" charset="0"/>
              </a:rPr>
              <a:t>Using the Book </a:t>
            </a:r>
          </a:p>
          <a:p>
            <a:pPr lvl="1"/>
            <a:r>
              <a:rPr lang="en-US" sz="2000" dirty="0">
                <a:latin typeface="Trade Gothic Next Rounded" panose="020F0503040303020004" pitchFamily="34" charset="0"/>
              </a:rPr>
              <a:t>Literacy Rich Environments </a:t>
            </a:r>
          </a:p>
          <a:p>
            <a:r>
              <a:rPr lang="en-US" sz="2200" dirty="0">
                <a:latin typeface="Trade Gothic Next Rounded" panose="020F0503040303020004" pitchFamily="34" charset="0"/>
              </a:rPr>
              <a:t>myROR Staff Training</a:t>
            </a:r>
          </a:p>
          <a:p>
            <a:pPr lvl="1"/>
            <a:endParaRPr lang="en-US" sz="2000" dirty="0">
              <a:latin typeface="Trade Gothic Next Rounded" panose="020F0503040303020004" pitchFamily="34" charset="0"/>
            </a:endParaRPr>
          </a:p>
        </p:txBody>
      </p:sp>
    </p:spTree>
    <p:extLst>
      <p:ext uri="{BB962C8B-B14F-4D97-AF65-F5344CB8AC3E}">
        <p14:creationId xmlns:p14="http://schemas.microsoft.com/office/powerpoint/2010/main" val="824704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E5A10C92-5805-4C39-9BF6-507F3B966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picture containing person, indoor, looking&#10;&#10;Description automatically generated">
            <a:extLst>
              <a:ext uri="{FF2B5EF4-FFF2-40B4-BE49-F238E27FC236}">
                <a16:creationId xmlns:a16="http://schemas.microsoft.com/office/drawing/2014/main" id="{BC65B126-840D-D1EA-6A57-280F78B52294}"/>
              </a:ext>
            </a:extLst>
          </p:cNvPr>
          <p:cNvPicPr>
            <a:picLocks noChangeAspect="1"/>
          </p:cNvPicPr>
          <p:nvPr/>
        </p:nvPicPr>
        <p:blipFill rotWithShape="1">
          <a:blip r:embed="rId2">
            <a:extLst>
              <a:ext uri="{28A0092B-C50C-407E-A947-70E740481C1C}">
                <a14:useLocalDpi xmlns:a14="http://schemas.microsoft.com/office/drawing/2010/main" val="0"/>
              </a:ext>
            </a:extLst>
          </a:blip>
          <a:srcRect l="6273" r="6981" b="-1"/>
          <a:stretch/>
        </p:blipFill>
        <p:spPr>
          <a:xfrm>
            <a:off x="-1" y="-1"/>
            <a:ext cx="12203151" cy="6858000"/>
          </a:xfrm>
          <a:prstGeom prst="rect">
            <a:avLst/>
          </a:prstGeom>
        </p:spPr>
      </p:pic>
      <p:sp>
        <p:nvSpPr>
          <p:cNvPr id="18" name="Rectangle 17">
            <a:extLst>
              <a:ext uri="{FF2B5EF4-FFF2-40B4-BE49-F238E27FC236}">
                <a16:creationId xmlns:a16="http://schemas.microsoft.com/office/drawing/2014/main" id="{0C2CC41E-4EEC-4D67-B433-E1CDC5879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1153"/>
            <a:ext cx="12192001" cy="6880304"/>
          </a:xfrm>
          <a:prstGeom prst="rect">
            <a:avLst/>
          </a:prstGeom>
          <a:solidFill>
            <a:schemeClr val="accent1">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22">
            <a:extLst>
              <a:ext uri="{FF2B5EF4-FFF2-40B4-BE49-F238E27FC236}">
                <a16:creationId xmlns:a16="http://schemas.microsoft.com/office/drawing/2014/main" id="{B114AB90-13F9-48EF-BFF7-7634459AA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2BAE18-3EFF-FACC-1526-40DEFD749F8D}"/>
              </a:ext>
            </a:extLst>
          </p:cNvPr>
          <p:cNvSpPr>
            <a:spLocks noGrp="1"/>
          </p:cNvSpPr>
          <p:nvPr>
            <p:ph type="title"/>
          </p:nvPr>
        </p:nvSpPr>
        <p:spPr>
          <a:xfrm>
            <a:off x="809999" y="5200650"/>
            <a:ext cx="10572000" cy="694862"/>
          </a:xfrm>
        </p:spPr>
        <p:txBody>
          <a:bodyPr vert="horz" lIns="91440" tIns="45720" rIns="91440" bIns="45720" rtlCol="0" anchor="b">
            <a:normAutofit/>
          </a:bodyPr>
          <a:lstStyle/>
          <a:p>
            <a:pPr algn="ctr">
              <a:lnSpc>
                <a:spcPct val="90000"/>
              </a:lnSpc>
            </a:pPr>
            <a:r>
              <a:rPr lang="en-US" sz="4000" dirty="0"/>
              <a:t>The Reach Out and Read Model</a:t>
            </a:r>
          </a:p>
        </p:txBody>
      </p:sp>
    </p:spTree>
    <p:extLst>
      <p:ext uri="{BB962C8B-B14F-4D97-AF65-F5344CB8AC3E}">
        <p14:creationId xmlns:p14="http://schemas.microsoft.com/office/powerpoint/2010/main" val="1706791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DAA5E8A-3164-5732-E2A5-E229A167099A}"/>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6832910-954A-4154-8EEC-E4CA185BD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9">
            <a:extLst>
              <a:ext uri="{FF2B5EF4-FFF2-40B4-BE49-F238E27FC236}">
                <a16:creationId xmlns:a16="http://schemas.microsoft.com/office/drawing/2014/main" id="{2FA16332-BD82-4636-A57E-B2AD816C7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7FA57B-D0B7-2120-11D6-07E59223F472}"/>
              </a:ext>
            </a:extLst>
          </p:cNvPr>
          <p:cNvSpPr>
            <a:spLocks noGrp="1"/>
          </p:cNvSpPr>
          <p:nvPr>
            <p:ph type="title"/>
          </p:nvPr>
        </p:nvSpPr>
        <p:spPr>
          <a:xfrm>
            <a:off x="458206" y="178934"/>
            <a:ext cx="5399541" cy="1559412"/>
          </a:xfrm>
        </p:spPr>
        <p:txBody>
          <a:bodyPr>
            <a:normAutofit/>
          </a:bodyPr>
          <a:lstStyle/>
          <a:p>
            <a:r>
              <a:rPr lang="en-US" dirty="0">
                <a:latin typeface="Trade Gothic Next Rounded" panose="020F0503040303020004" pitchFamily="34" charset="0"/>
              </a:rPr>
              <a:t>Reach Out &amp; Read’s Mission</a:t>
            </a:r>
          </a:p>
        </p:txBody>
      </p:sp>
      <p:sp>
        <p:nvSpPr>
          <p:cNvPr id="3" name="Content Placeholder 2">
            <a:extLst>
              <a:ext uri="{FF2B5EF4-FFF2-40B4-BE49-F238E27FC236}">
                <a16:creationId xmlns:a16="http://schemas.microsoft.com/office/drawing/2014/main" id="{5CE652D7-6DAF-198E-C70E-83C436602F2A}"/>
              </a:ext>
            </a:extLst>
          </p:cNvPr>
          <p:cNvSpPr>
            <a:spLocks noGrp="1"/>
          </p:cNvSpPr>
          <p:nvPr>
            <p:ph idx="1"/>
          </p:nvPr>
        </p:nvSpPr>
        <p:spPr>
          <a:xfrm>
            <a:off x="435430" y="1738346"/>
            <a:ext cx="5399542" cy="4967254"/>
          </a:xfrm>
        </p:spPr>
        <p:txBody>
          <a:bodyPr>
            <a:normAutofit/>
          </a:bodyPr>
          <a:lstStyle/>
          <a:p>
            <a:pPr marL="0" indent="0">
              <a:buNone/>
            </a:pPr>
            <a:r>
              <a:rPr lang="en-US" sz="2000" dirty="0">
                <a:latin typeface="Trade Gothic Next Rounded" panose="020F0503040303020004" pitchFamily="34" charset="0"/>
              </a:rPr>
              <a:t>Reach Out &amp; Read is a nonprofit organization that works to give young children a foundation for success by incorporating books into pediatric care and encouraging families to read together. </a:t>
            </a:r>
          </a:p>
          <a:p>
            <a:pPr marL="0" indent="0">
              <a:buNone/>
            </a:pPr>
            <a:r>
              <a:rPr lang="en-US" sz="2000" dirty="0">
                <a:latin typeface="Trade Gothic Next Rounded" panose="020F0503040303020004" pitchFamily="34" charset="0"/>
              </a:rPr>
              <a:t>This process: </a:t>
            </a:r>
          </a:p>
          <a:p>
            <a:r>
              <a:rPr lang="en-US" sz="2000" dirty="0">
                <a:latin typeface="Trade Gothic Next Rounded" panose="020F0503040303020004" pitchFamily="34" charset="0"/>
              </a:rPr>
              <a:t>Improves child literacy </a:t>
            </a:r>
          </a:p>
          <a:p>
            <a:r>
              <a:rPr lang="en-US" sz="2000" dirty="0">
                <a:latin typeface="Trade Gothic Next Rounded" panose="020F0503040303020004" pitchFamily="34" charset="0"/>
              </a:rPr>
              <a:t>Improves familial relationships </a:t>
            </a:r>
          </a:p>
          <a:p>
            <a:r>
              <a:rPr lang="en-US" sz="2000" dirty="0">
                <a:latin typeface="Trade Gothic Next Rounded" panose="020F0503040303020004" pitchFamily="34" charset="0"/>
              </a:rPr>
              <a:t>Improves the relationship between provider and child </a:t>
            </a:r>
          </a:p>
          <a:p>
            <a:pPr marL="0" indent="0">
              <a:buNone/>
            </a:pPr>
            <a:r>
              <a:rPr lang="en-US" sz="2000" dirty="0">
                <a:latin typeface="Trade Gothic Next Rounded" panose="020F0503040303020004" pitchFamily="34" charset="0"/>
              </a:rPr>
              <a:t>Reach Out &amp; Read is the only early literacy program to be endorsed by the American Academy of Pediatrics (AAP). </a:t>
            </a:r>
          </a:p>
        </p:txBody>
      </p:sp>
      <p:sp>
        <p:nvSpPr>
          <p:cNvPr id="37" name="Rounded Rectangle 17">
            <a:extLst>
              <a:ext uri="{FF2B5EF4-FFF2-40B4-BE49-F238E27FC236}">
                <a16:creationId xmlns:a16="http://schemas.microsoft.com/office/drawing/2014/main" id="{7E042ED9-EA98-45DE-9E15-4E81D3834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1960709-5AD1-2C43-9FE6-EF40453CAD2E}"/>
              </a:ext>
            </a:extLst>
          </p:cNvPr>
          <p:cNvPicPr>
            <a:picLocks noChangeAspect="1"/>
          </p:cNvPicPr>
          <p:nvPr/>
        </p:nvPicPr>
        <p:blipFill rotWithShape="1">
          <a:blip r:embed="rId3">
            <a:extLst>
              <a:ext uri="{28A0092B-C50C-407E-A947-70E740481C1C}">
                <a14:useLocalDpi xmlns:a14="http://schemas.microsoft.com/office/drawing/2010/main" val="0"/>
              </a:ext>
            </a:extLst>
          </a:blip>
          <a:srcRect t="5061" r="2" b="19827"/>
          <a:stretch/>
        </p:blipFill>
        <p:spPr>
          <a:xfrm>
            <a:off x="7410517" y="1267541"/>
            <a:ext cx="3832042" cy="4312180"/>
          </a:xfrm>
          <a:prstGeom prst="rect">
            <a:avLst/>
          </a:prstGeom>
        </p:spPr>
      </p:pic>
    </p:spTree>
    <p:extLst>
      <p:ext uri="{BB962C8B-B14F-4D97-AF65-F5344CB8AC3E}">
        <p14:creationId xmlns:p14="http://schemas.microsoft.com/office/powerpoint/2010/main" val="2678185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0E85-2022-1401-FB50-2AAA74E3A36F}"/>
              </a:ext>
            </a:extLst>
          </p:cNvPr>
          <p:cNvSpPr>
            <a:spLocks noGrp="1"/>
          </p:cNvSpPr>
          <p:nvPr>
            <p:ph type="title"/>
          </p:nvPr>
        </p:nvSpPr>
        <p:spPr>
          <a:xfrm>
            <a:off x="810001" y="-34943"/>
            <a:ext cx="10571998" cy="970450"/>
          </a:xfrm>
        </p:spPr>
        <p:txBody>
          <a:bodyPr/>
          <a:lstStyle/>
          <a:p>
            <a:r>
              <a:rPr lang="en-US" dirty="0">
                <a:latin typeface="Trade Gothic Next Rounded" panose="020F0503040303020004" pitchFamily="34" charset="0"/>
              </a:rPr>
              <a:t>The ROR Model </a:t>
            </a:r>
            <a:endParaRPr lang="en-US" i="1" dirty="0">
              <a:latin typeface="Trade Gothic Next Rounded" panose="020F0503040303020004" pitchFamily="34" charset="0"/>
            </a:endParaRPr>
          </a:p>
        </p:txBody>
      </p:sp>
      <p:sp>
        <p:nvSpPr>
          <p:cNvPr id="3" name="TextBox 2">
            <a:extLst>
              <a:ext uri="{FF2B5EF4-FFF2-40B4-BE49-F238E27FC236}">
                <a16:creationId xmlns:a16="http://schemas.microsoft.com/office/drawing/2014/main" id="{DBA38AAA-D2E9-2412-3430-C577C90B2CDD}"/>
              </a:ext>
            </a:extLst>
          </p:cNvPr>
          <p:cNvSpPr txBox="1"/>
          <p:nvPr/>
        </p:nvSpPr>
        <p:spPr>
          <a:xfrm>
            <a:off x="2658696" y="5646004"/>
            <a:ext cx="6874609" cy="914161"/>
          </a:xfrm>
          <a:prstGeom prst="rect">
            <a:avLst/>
          </a:prstGeom>
          <a:noFill/>
        </p:spPr>
        <p:txBody>
          <a:bodyPr wrap="square" rtlCol="0">
            <a:spAutoFit/>
          </a:bodyPr>
          <a:lstStyle/>
          <a:p>
            <a:pPr algn="ctr">
              <a:lnSpc>
                <a:spcPts val="2100"/>
              </a:lnSpc>
            </a:pPr>
            <a:r>
              <a:rPr lang="en-US" sz="2000" dirty="0">
                <a:latin typeface="Trade Gothic Next Rounded" panose="020F0503040303020004" pitchFamily="34" charset="0"/>
              </a:rPr>
              <a:t>During the exam, providers also use the book for </a:t>
            </a:r>
            <a:r>
              <a:rPr lang="en-US" sz="2000" b="1" dirty="0">
                <a:solidFill>
                  <a:schemeClr val="accent1"/>
                </a:solidFill>
                <a:latin typeface="Trade Gothic Next Rounded" panose="020F0503040303020004" pitchFamily="34" charset="0"/>
              </a:rPr>
              <a:t>developmental surveillance</a:t>
            </a:r>
            <a:r>
              <a:rPr lang="en-US" sz="2000" dirty="0">
                <a:latin typeface="Trade Gothic Next Rounded" panose="020F0503040303020004" pitchFamily="34" charset="0"/>
              </a:rPr>
              <a:t>, observing how the child and caregiver interact with the book and each other</a:t>
            </a:r>
          </a:p>
        </p:txBody>
      </p:sp>
      <p:sp>
        <p:nvSpPr>
          <p:cNvPr id="6" name="TextBox 5">
            <a:extLst>
              <a:ext uri="{FF2B5EF4-FFF2-40B4-BE49-F238E27FC236}">
                <a16:creationId xmlns:a16="http://schemas.microsoft.com/office/drawing/2014/main" id="{AE4A41FA-45B2-50D6-8762-9F2E6307E7C3}"/>
              </a:ext>
            </a:extLst>
          </p:cNvPr>
          <p:cNvSpPr txBox="1"/>
          <p:nvPr/>
        </p:nvSpPr>
        <p:spPr>
          <a:xfrm>
            <a:off x="610960" y="2276668"/>
            <a:ext cx="3048000" cy="1169551"/>
          </a:xfrm>
          <a:prstGeom prst="rect">
            <a:avLst/>
          </a:prstGeom>
          <a:noFill/>
        </p:spPr>
        <p:txBody>
          <a:bodyPr wrap="square" rtlCol="0">
            <a:spAutoFit/>
          </a:bodyPr>
          <a:lstStyle/>
          <a:p>
            <a:pPr marL="182880" indent="-182880">
              <a:lnSpc>
                <a:spcPts val="2100"/>
              </a:lnSpc>
              <a:buClr>
                <a:srgbClr val="2E2E2E"/>
              </a:buClr>
              <a:buFont typeface="Arial" panose="020B0604020202020204" pitchFamily="34" charset="0"/>
              <a:buChar char="•"/>
            </a:pPr>
            <a:r>
              <a:rPr lang="en-US" sz="2000" b="1" dirty="0">
                <a:solidFill>
                  <a:schemeClr val="accent1"/>
                </a:solidFill>
                <a:latin typeface="Trade Gothic Next Rounded" panose="020F0503040303020004" pitchFamily="34" charset="0"/>
              </a:rPr>
              <a:t>talk with parents </a:t>
            </a:r>
            <a:r>
              <a:rPr lang="en-US" sz="2000" dirty="0">
                <a:latin typeface="Trade Gothic Next Rounded" panose="020F0503040303020004" pitchFamily="34" charset="0"/>
              </a:rPr>
              <a:t>about the benefits of reading aloud and engaging with their young children</a:t>
            </a:r>
          </a:p>
        </p:txBody>
      </p:sp>
      <p:sp>
        <p:nvSpPr>
          <p:cNvPr id="7" name="TextBox 6">
            <a:extLst>
              <a:ext uri="{FF2B5EF4-FFF2-40B4-BE49-F238E27FC236}">
                <a16:creationId xmlns:a16="http://schemas.microsoft.com/office/drawing/2014/main" id="{BFD8187E-DFC6-A78D-7343-C9D152211EE5}"/>
              </a:ext>
            </a:extLst>
          </p:cNvPr>
          <p:cNvSpPr txBox="1"/>
          <p:nvPr/>
        </p:nvSpPr>
        <p:spPr>
          <a:xfrm>
            <a:off x="810000" y="3961336"/>
            <a:ext cx="2963259" cy="1438855"/>
          </a:xfrm>
          <a:prstGeom prst="rect">
            <a:avLst/>
          </a:prstGeom>
          <a:noFill/>
        </p:spPr>
        <p:txBody>
          <a:bodyPr wrap="square" rtlCol="0">
            <a:spAutoFit/>
          </a:bodyPr>
          <a:lstStyle/>
          <a:p>
            <a:pPr>
              <a:lnSpc>
                <a:spcPts val="2100"/>
              </a:lnSpc>
              <a:buClr>
                <a:srgbClr val="2E2E2E"/>
              </a:buClr>
            </a:pPr>
            <a:r>
              <a:rPr lang="en-US" sz="2000" b="1" dirty="0">
                <a:solidFill>
                  <a:schemeClr val="accent1"/>
                </a:solidFill>
                <a:latin typeface="Trade Gothic Next Rounded" panose="020F0503040303020004" pitchFamily="34" charset="0"/>
              </a:rPr>
              <a:t>show them</a:t>
            </a:r>
            <a:r>
              <a:rPr lang="en-US" sz="2000" dirty="0">
                <a:solidFill>
                  <a:schemeClr val="accent1"/>
                </a:solidFill>
                <a:latin typeface="Trade Gothic Next Rounded" panose="020F0503040303020004" pitchFamily="34" charset="0"/>
              </a:rPr>
              <a:t> </a:t>
            </a:r>
            <a:r>
              <a:rPr lang="en-US" sz="2000" dirty="0">
                <a:latin typeface="Trade Gothic Next Rounded" panose="020F0503040303020004" pitchFamily="34" charset="0"/>
              </a:rPr>
              <a:t>how to look at books and talk about the stories with their infants, toddlers, and preschoolers</a:t>
            </a:r>
            <a:endParaRPr lang="en-US" sz="2000" b="1" dirty="0">
              <a:latin typeface="Trade Gothic Next Rounded" panose="020F0503040303020004" pitchFamily="34" charset="0"/>
            </a:endParaRPr>
          </a:p>
        </p:txBody>
      </p:sp>
      <p:sp>
        <p:nvSpPr>
          <p:cNvPr id="8" name="TextBox 7">
            <a:extLst>
              <a:ext uri="{FF2B5EF4-FFF2-40B4-BE49-F238E27FC236}">
                <a16:creationId xmlns:a16="http://schemas.microsoft.com/office/drawing/2014/main" id="{70C40969-18C3-BF24-D6B1-91A3D84F9C49}"/>
              </a:ext>
            </a:extLst>
          </p:cNvPr>
          <p:cNvSpPr txBox="1"/>
          <p:nvPr/>
        </p:nvSpPr>
        <p:spPr>
          <a:xfrm>
            <a:off x="8533041" y="2196703"/>
            <a:ext cx="3048000" cy="1169551"/>
          </a:xfrm>
          <a:prstGeom prst="rect">
            <a:avLst/>
          </a:prstGeom>
          <a:noFill/>
        </p:spPr>
        <p:txBody>
          <a:bodyPr wrap="square" rtlCol="0">
            <a:spAutoFit/>
          </a:bodyPr>
          <a:lstStyle/>
          <a:p>
            <a:pPr marL="182880" indent="-182880">
              <a:lnSpc>
                <a:spcPts val="2100"/>
              </a:lnSpc>
              <a:buClr>
                <a:srgbClr val="2E2E2E"/>
              </a:buClr>
              <a:buFont typeface="Arial" panose="020B0604020202020204" pitchFamily="34" charset="0"/>
              <a:buChar char="•"/>
            </a:pPr>
            <a:r>
              <a:rPr lang="en-US" sz="2000" b="1" dirty="0">
                <a:solidFill>
                  <a:schemeClr val="accent1"/>
                </a:solidFill>
                <a:latin typeface="Trade Gothic Next Rounded" panose="020F0503040303020004" pitchFamily="34" charset="0"/>
              </a:rPr>
              <a:t>encourage them </a:t>
            </a:r>
            <a:r>
              <a:rPr lang="en-US" sz="2000" dirty="0">
                <a:latin typeface="Trade Gothic Next Rounded" panose="020F0503040303020004" pitchFamily="34" charset="0"/>
              </a:rPr>
              <a:t>to cuddle up, read together at home, and build routines around books</a:t>
            </a:r>
            <a:endParaRPr lang="en-US" sz="2000" b="1" dirty="0">
              <a:latin typeface="Trade Gothic Next Rounded" panose="020F0503040303020004" pitchFamily="34" charset="0"/>
            </a:endParaRPr>
          </a:p>
        </p:txBody>
      </p:sp>
      <p:sp>
        <p:nvSpPr>
          <p:cNvPr id="9" name="TextBox 8">
            <a:extLst>
              <a:ext uri="{FF2B5EF4-FFF2-40B4-BE49-F238E27FC236}">
                <a16:creationId xmlns:a16="http://schemas.microsoft.com/office/drawing/2014/main" id="{3556DF13-59F7-C226-712A-AF1F7DE8EE46}"/>
              </a:ext>
            </a:extLst>
          </p:cNvPr>
          <p:cNvSpPr txBox="1"/>
          <p:nvPr/>
        </p:nvSpPr>
        <p:spPr>
          <a:xfrm>
            <a:off x="8754157" y="3961336"/>
            <a:ext cx="2605768" cy="914161"/>
          </a:xfrm>
          <a:prstGeom prst="rect">
            <a:avLst/>
          </a:prstGeom>
          <a:noFill/>
        </p:spPr>
        <p:txBody>
          <a:bodyPr wrap="square" rtlCol="0">
            <a:spAutoFit/>
          </a:bodyPr>
          <a:lstStyle/>
          <a:p>
            <a:pPr>
              <a:lnSpc>
                <a:spcPts val="2100"/>
              </a:lnSpc>
            </a:pPr>
            <a:r>
              <a:rPr lang="en-US" sz="2000" dirty="0">
                <a:latin typeface="Trade Gothic Next Rounded" panose="020F0503040303020004" pitchFamily="34" charset="0"/>
              </a:rPr>
              <a:t>and </a:t>
            </a:r>
            <a:r>
              <a:rPr lang="en-US" sz="2000" b="1" dirty="0">
                <a:solidFill>
                  <a:schemeClr val="accent1"/>
                </a:solidFill>
                <a:latin typeface="Trade Gothic Next Rounded" panose="020F0503040303020004" pitchFamily="34" charset="0"/>
              </a:rPr>
              <a:t>give the child a new book </a:t>
            </a:r>
            <a:r>
              <a:rPr lang="en-US" sz="2000" dirty="0">
                <a:latin typeface="Trade Gothic Next Rounded" panose="020F0503040303020004" pitchFamily="34" charset="0"/>
              </a:rPr>
              <a:t>to take home and keep</a:t>
            </a:r>
          </a:p>
        </p:txBody>
      </p:sp>
      <p:sp>
        <p:nvSpPr>
          <p:cNvPr id="11" name="Rectangle 10">
            <a:extLst>
              <a:ext uri="{FF2B5EF4-FFF2-40B4-BE49-F238E27FC236}">
                <a16:creationId xmlns:a16="http://schemas.microsoft.com/office/drawing/2014/main" id="{E6613F6B-AE51-C252-FFC3-9949AD14D662}"/>
              </a:ext>
            </a:extLst>
          </p:cNvPr>
          <p:cNvSpPr/>
          <p:nvPr/>
        </p:nvSpPr>
        <p:spPr>
          <a:xfrm>
            <a:off x="0" y="1031498"/>
            <a:ext cx="12192000" cy="1165205"/>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A18736AE-55D8-9F5F-E916-F59108B86A47}"/>
              </a:ext>
            </a:extLst>
          </p:cNvPr>
          <p:cNvSpPr>
            <a:spLocks noGrp="1"/>
          </p:cNvSpPr>
          <p:nvPr>
            <p:ph idx="1"/>
          </p:nvPr>
        </p:nvSpPr>
        <p:spPr>
          <a:xfrm>
            <a:off x="0" y="1092040"/>
            <a:ext cx="12192000" cy="1000775"/>
          </a:xfrm>
        </p:spPr>
        <p:txBody>
          <a:bodyPr anchor="ctr">
            <a:normAutofit/>
          </a:bodyPr>
          <a:lstStyle/>
          <a:p>
            <a:pPr marL="0" indent="0" algn="ctr">
              <a:buNone/>
            </a:pPr>
            <a:r>
              <a:rPr lang="en-US" sz="2400" dirty="0">
                <a:latin typeface="Trade Gothic Next Rounded" panose="020F0503040303020004" pitchFamily="34" charset="0"/>
              </a:rPr>
              <a:t>At routine health check-ups from infancy through 5 years,</a:t>
            </a:r>
            <a:br>
              <a:rPr lang="en-US" sz="2400" dirty="0">
                <a:latin typeface="Trade Gothic Next Rounded" panose="020F0503040303020004" pitchFamily="34" charset="0"/>
              </a:rPr>
            </a:br>
            <a:r>
              <a:rPr lang="en-US" sz="2400" dirty="0">
                <a:latin typeface="Trade Gothic Next Rounded" panose="020F0503040303020004" pitchFamily="34" charset="0"/>
              </a:rPr>
              <a:t>Reach Out &amp; Read-trained doctors and nurse practitioners:</a:t>
            </a:r>
          </a:p>
        </p:txBody>
      </p:sp>
      <p:pic>
        <p:nvPicPr>
          <p:cNvPr id="12" name="Picture 11">
            <a:extLst>
              <a:ext uri="{FF2B5EF4-FFF2-40B4-BE49-F238E27FC236}">
                <a16:creationId xmlns:a16="http://schemas.microsoft.com/office/drawing/2014/main" id="{6E6CB562-F5F1-7112-EEE5-E4C4967D1BCE}"/>
              </a:ext>
            </a:extLst>
          </p:cNvPr>
          <p:cNvPicPr>
            <a:picLocks noChangeAspect="1"/>
          </p:cNvPicPr>
          <p:nvPr/>
        </p:nvPicPr>
        <p:blipFill>
          <a:blip r:embed="rId3">
            <a:extLst>
              <a:ext uri="{28A0092B-C50C-407E-A947-70E740481C1C}">
                <a14:useLocalDpi xmlns:a14="http://schemas.microsoft.com/office/drawing/2010/main" val="0"/>
              </a:ext>
            </a:extLst>
          </a:blip>
          <a:srcRect l="9335" r="9335"/>
          <a:stretch/>
        </p:blipFill>
        <p:spPr>
          <a:xfrm flipH="1">
            <a:off x="4197298" y="2164923"/>
            <a:ext cx="3797405" cy="3242432"/>
          </a:xfrm>
          <a:prstGeom prst="rect">
            <a:avLst/>
          </a:prstGeom>
        </p:spPr>
      </p:pic>
    </p:spTree>
    <p:extLst>
      <p:ext uri="{BB962C8B-B14F-4D97-AF65-F5344CB8AC3E}">
        <p14:creationId xmlns:p14="http://schemas.microsoft.com/office/powerpoint/2010/main" val="453953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12">
            <a:extLst>
              <a:ext uri="{FF2B5EF4-FFF2-40B4-BE49-F238E27FC236}">
                <a16:creationId xmlns:a16="http://schemas.microsoft.com/office/drawing/2014/main" id="{E6832910-954A-4154-8EEC-E4CA185BD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9">
            <a:extLst>
              <a:ext uri="{FF2B5EF4-FFF2-40B4-BE49-F238E27FC236}">
                <a16:creationId xmlns:a16="http://schemas.microsoft.com/office/drawing/2014/main" id="{2FA16332-BD82-4636-A57E-B2AD816C7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DB0E85-2022-1401-FB50-2AAA74E3A36F}"/>
              </a:ext>
            </a:extLst>
          </p:cNvPr>
          <p:cNvSpPr>
            <a:spLocks noGrp="1"/>
          </p:cNvSpPr>
          <p:nvPr>
            <p:ph type="title"/>
          </p:nvPr>
        </p:nvSpPr>
        <p:spPr>
          <a:xfrm>
            <a:off x="363656" y="512503"/>
            <a:ext cx="5322093" cy="1559412"/>
          </a:xfrm>
        </p:spPr>
        <p:txBody>
          <a:bodyPr>
            <a:normAutofit/>
          </a:bodyPr>
          <a:lstStyle/>
          <a:p>
            <a:pPr algn="ctr"/>
            <a:r>
              <a:rPr lang="en-US" i="1" dirty="0">
                <a:latin typeface="Trade Gothic Next Rounded" panose="020F0503040303020004" pitchFamily="34" charset="0"/>
              </a:rPr>
              <a:t>What is the Evidence?</a:t>
            </a:r>
          </a:p>
        </p:txBody>
      </p:sp>
      <p:sp>
        <p:nvSpPr>
          <p:cNvPr id="3" name="Content Placeholder 2">
            <a:extLst>
              <a:ext uri="{FF2B5EF4-FFF2-40B4-BE49-F238E27FC236}">
                <a16:creationId xmlns:a16="http://schemas.microsoft.com/office/drawing/2014/main" id="{5BCA4254-1677-21B5-4E6B-50F2FBE71003}"/>
              </a:ext>
            </a:extLst>
          </p:cNvPr>
          <p:cNvSpPr>
            <a:spLocks noGrp="1"/>
          </p:cNvSpPr>
          <p:nvPr>
            <p:ph idx="1"/>
          </p:nvPr>
        </p:nvSpPr>
        <p:spPr>
          <a:xfrm>
            <a:off x="588718" y="2584418"/>
            <a:ext cx="5308029" cy="2464174"/>
          </a:xfrm>
        </p:spPr>
        <p:txBody>
          <a:bodyPr>
            <a:normAutofit/>
          </a:bodyPr>
          <a:lstStyle/>
          <a:p>
            <a:r>
              <a:rPr lang="en-US" sz="2000" dirty="0">
                <a:latin typeface="Trade Gothic Next Rounded" panose="020F0503040303020004" pitchFamily="34" charset="0"/>
              </a:rPr>
              <a:t>Built on and backed by science</a:t>
            </a:r>
          </a:p>
          <a:p>
            <a:r>
              <a:rPr lang="en-US" sz="2000" dirty="0">
                <a:latin typeface="Trade Gothic Next Rounded" panose="020F0503040303020004" pitchFamily="34" charset="0"/>
              </a:rPr>
              <a:t>Supported by more than 20 independent, peer-reviewed research </a:t>
            </a:r>
          </a:p>
          <a:p>
            <a:r>
              <a:rPr lang="en-US" sz="2000" dirty="0">
                <a:latin typeface="Trade Gothic Next Rounded" panose="020F0503040303020004" pitchFamily="34" charset="0"/>
              </a:rPr>
              <a:t>Endorsed by the American Academy of Pediatrics and supported by the American Academy of Family Physicians</a:t>
            </a:r>
          </a:p>
        </p:txBody>
      </p:sp>
      <p:sp>
        <p:nvSpPr>
          <p:cNvPr id="23" name="Rounded Rectangle 17">
            <a:extLst>
              <a:ext uri="{FF2B5EF4-FFF2-40B4-BE49-F238E27FC236}">
                <a16:creationId xmlns:a16="http://schemas.microsoft.com/office/drawing/2014/main" id="{7E042ED9-EA98-45DE-9E15-4E81D3834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28932" y="958640"/>
            <a:ext cx="4419604"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C01835-EA40-CAF2-7565-F5D2F5711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3000" y="1464809"/>
            <a:ext cx="3487425" cy="3090862"/>
          </a:xfrm>
          <a:prstGeom prst="rect">
            <a:avLst/>
          </a:prstGeom>
        </p:spPr>
      </p:pic>
      <p:sp>
        <p:nvSpPr>
          <p:cNvPr id="5" name="TextBox 4">
            <a:extLst>
              <a:ext uri="{FF2B5EF4-FFF2-40B4-BE49-F238E27FC236}">
                <a16:creationId xmlns:a16="http://schemas.microsoft.com/office/drawing/2014/main" id="{2DBBAA58-91FC-5BBD-AC9B-115349A1062A}"/>
              </a:ext>
            </a:extLst>
          </p:cNvPr>
          <p:cNvSpPr txBox="1"/>
          <p:nvPr/>
        </p:nvSpPr>
        <p:spPr>
          <a:xfrm>
            <a:off x="7128932" y="4877174"/>
            <a:ext cx="44196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222222"/>
                </a:solidFill>
                <a:latin typeface="Trade Gothic Next Rounded" panose="020F0503040303020004" pitchFamily="34" charset="0"/>
                <a:cs typeface="Arial"/>
              </a:rPr>
              <a:t>Reading aloud is important for healthy brain development.</a:t>
            </a:r>
            <a:endParaRPr lang="en-US" sz="2000" dirty="0">
              <a:latin typeface="Trade Gothic Next Rounded" panose="020F0503040303020004" pitchFamily="34" charset="0"/>
            </a:endParaRPr>
          </a:p>
        </p:txBody>
      </p:sp>
    </p:spTree>
    <p:extLst>
      <p:ext uri="{BB962C8B-B14F-4D97-AF65-F5344CB8AC3E}">
        <p14:creationId xmlns:p14="http://schemas.microsoft.com/office/powerpoint/2010/main" val="19703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07BDBEC-EC36-4734-B516-663EEBCD5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3">
            <a:extLst>
              <a:ext uri="{FF2B5EF4-FFF2-40B4-BE49-F238E27FC236}">
                <a16:creationId xmlns:a16="http://schemas.microsoft.com/office/drawing/2014/main" id="{888B4357-0429-4651-AF18-8561664DC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DB0E85-2022-1401-FB50-2AAA74E3A36F}"/>
              </a:ext>
            </a:extLst>
          </p:cNvPr>
          <p:cNvSpPr>
            <a:spLocks noGrp="1"/>
          </p:cNvSpPr>
          <p:nvPr>
            <p:ph type="title"/>
          </p:nvPr>
        </p:nvSpPr>
        <p:spPr>
          <a:xfrm>
            <a:off x="370114" y="447188"/>
            <a:ext cx="3852971" cy="1559412"/>
          </a:xfrm>
        </p:spPr>
        <p:txBody>
          <a:bodyPr>
            <a:normAutofit/>
          </a:bodyPr>
          <a:lstStyle/>
          <a:p>
            <a:r>
              <a:rPr lang="en-US" i="1" dirty="0">
                <a:latin typeface="Trade Gothic Next Rounded" panose="020F0503040303020004" pitchFamily="34" charset="0"/>
              </a:rPr>
              <a:t>What are the Benefits?</a:t>
            </a:r>
          </a:p>
        </p:txBody>
      </p:sp>
      <p:sp>
        <p:nvSpPr>
          <p:cNvPr id="3" name="Content Placeholder 2">
            <a:extLst>
              <a:ext uri="{FF2B5EF4-FFF2-40B4-BE49-F238E27FC236}">
                <a16:creationId xmlns:a16="http://schemas.microsoft.com/office/drawing/2014/main" id="{5BCA4254-1677-21B5-4E6B-50F2FBE71003}"/>
              </a:ext>
            </a:extLst>
          </p:cNvPr>
          <p:cNvSpPr>
            <a:spLocks noGrp="1"/>
          </p:cNvSpPr>
          <p:nvPr>
            <p:ph idx="1"/>
          </p:nvPr>
        </p:nvSpPr>
        <p:spPr>
          <a:xfrm>
            <a:off x="239486" y="2169012"/>
            <a:ext cx="3983599" cy="4241800"/>
          </a:xfrm>
        </p:spPr>
        <p:txBody>
          <a:bodyPr>
            <a:noAutofit/>
          </a:bodyPr>
          <a:lstStyle/>
          <a:p>
            <a:r>
              <a:rPr lang="en-US" sz="2000" dirty="0">
                <a:latin typeface="Trade Gothic Next Rounded" panose="020F0503040303020004" pitchFamily="34" charset="0"/>
              </a:rPr>
              <a:t>Build relationships with families</a:t>
            </a:r>
          </a:p>
          <a:p>
            <a:r>
              <a:rPr lang="en-US" sz="2000" dirty="0">
                <a:latin typeface="Trade Gothic Next Rounded" panose="020F0503040303020004" pitchFamily="34" charset="0"/>
              </a:rPr>
              <a:t>Kids are more excited to come to well visits</a:t>
            </a:r>
          </a:p>
          <a:p>
            <a:r>
              <a:rPr lang="en-US" sz="2000" dirty="0">
                <a:latin typeface="Trade Gothic Next Rounded" panose="020F0503040303020004" pitchFamily="34" charset="0"/>
              </a:rPr>
              <a:t>Well-child visit attendance improves</a:t>
            </a:r>
          </a:p>
          <a:p>
            <a:r>
              <a:rPr lang="en-US" sz="2000" dirty="0">
                <a:latin typeface="Trade Gothic Next Rounded" panose="020F0503040303020004" pitchFamily="34" charset="0"/>
              </a:rPr>
              <a:t>Clinic morale improves</a:t>
            </a:r>
          </a:p>
          <a:p>
            <a:r>
              <a:rPr lang="en-US" sz="2000" dirty="0">
                <a:latin typeface="Trade Gothic Next Rounded" panose="020F0503040303020004" pitchFamily="34" charset="0"/>
              </a:rPr>
              <a:t>Child language development improves</a:t>
            </a:r>
          </a:p>
          <a:p>
            <a:r>
              <a:rPr lang="en-US" sz="2000" dirty="0">
                <a:latin typeface="Trade Gothic Next Rounded" panose="020F0503040303020004" pitchFamily="34" charset="0"/>
              </a:rPr>
              <a:t>Children get quality books to take home</a:t>
            </a:r>
          </a:p>
        </p:txBody>
      </p:sp>
      <p:sp>
        <p:nvSpPr>
          <p:cNvPr id="32" name="Rounded Rectangle 17">
            <a:extLst>
              <a:ext uri="{FF2B5EF4-FFF2-40B4-BE49-F238E27FC236}">
                <a16:creationId xmlns:a16="http://schemas.microsoft.com/office/drawing/2014/main" id="{86558211-00D9-48F0-AE94-B95B15282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amily reading a book&#10;&#10;Description automatically generated with low confidence">
            <a:extLst>
              <a:ext uri="{FF2B5EF4-FFF2-40B4-BE49-F238E27FC236}">
                <a16:creationId xmlns:a16="http://schemas.microsoft.com/office/drawing/2014/main" id="{4468EB2B-C5EF-3DB1-76D7-29A1B0A2B000}"/>
              </a:ext>
            </a:extLst>
          </p:cNvPr>
          <p:cNvPicPr>
            <a:picLocks noChangeAspect="1"/>
          </p:cNvPicPr>
          <p:nvPr/>
        </p:nvPicPr>
        <p:blipFill rotWithShape="1">
          <a:blip r:embed="rId3">
            <a:extLst>
              <a:ext uri="{28A0092B-C50C-407E-A947-70E740481C1C}">
                <a14:useLocalDpi xmlns:a14="http://schemas.microsoft.com/office/drawing/2010/main" val="0"/>
              </a:ext>
            </a:extLst>
          </a:blip>
          <a:srcRect l="7127" r="6276"/>
          <a:stretch/>
        </p:blipFill>
        <p:spPr>
          <a:xfrm>
            <a:off x="5603706" y="1258529"/>
            <a:ext cx="5638853" cy="4330205"/>
          </a:xfrm>
          <a:prstGeom prst="rect">
            <a:avLst/>
          </a:prstGeom>
        </p:spPr>
      </p:pic>
    </p:spTree>
    <p:extLst>
      <p:ext uri="{BB962C8B-B14F-4D97-AF65-F5344CB8AC3E}">
        <p14:creationId xmlns:p14="http://schemas.microsoft.com/office/powerpoint/2010/main" val="32764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2">
      <a:dk1>
        <a:sysClr val="windowText" lastClr="000000"/>
      </a:dk1>
      <a:lt1>
        <a:sysClr val="window" lastClr="FFFFFF"/>
      </a:lt1>
      <a:dk2>
        <a:srgbClr val="212121"/>
      </a:dk2>
      <a:lt2>
        <a:srgbClr val="636363"/>
      </a:lt2>
      <a:accent1>
        <a:srgbClr val="C00000"/>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CB04CB0D0BC146A95458A5F9C74C12" ma:contentTypeVersion="19" ma:contentTypeDescription="Create a new document." ma:contentTypeScope="" ma:versionID="f08d42ab2ca8b912350be9e61468a80e">
  <xsd:schema xmlns:xsd="http://www.w3.org/2001/XMLSchema" xmlns:xs="http://www.w3.org/2001/XMLSchema" xmlns:p="http://schemas.microsoft.com/office/2006/metadata/properties" xmlns:ns2="d97ea58f-283e-427b-b558-5b66e09cad63" xmlns:ns3="55cb0b00-caaf-456d-86af-dd1588018dc8" targetNamespace="http://schemas.microsoft.com/office/2006/metadata/properties" ma:root="true" ma:fieldsID="f9280a70ccd9e241a4159345d55a7fad" ns2:_="" ns3:_="">
    <xsd:import namespace="d97ea58f-283e-427b-b558-5b66e09cad63"/>
    <xsd:import namespace="55cb0b00-caaf-456d-86af-dd1588018d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7ea58f-283e-427b-b558-5b66e09cad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8f76dc6-ffbe-4a92-a033-c6a98f243f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cb0b00-caaf-456d-86af-dd1588018d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3793692-c072-4fa1-b8a9-c3449c28b6c7}" ma:internalName="TaxCatchAll" ma:showField="CatchAllData" ma:web="55cb0b00-caaf-456d-86af-dd1588018d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55cb0b00-caaf-456d-86af-dd1588018dc8" xsi:nil="true"/>
    <lcf76f155ced4ddcb4097134ff3c332f xmlns="d97ea58f-283e-427b-b558-5b66e09cad63">
      <Terms xmlns="http://schemas.microsoft.com/office/infopath/2007/PartnerControls"/>
    </lcf76f155ced4ddcb4097134ff3c332f>
    <SharedWithUsers xmlns="55cb0b00-caaf-456d-86af-dd1588018dc8">
      <UserInfo>
        <DisplayName>Cindy Ogrin ICAAP</DisplayName>
        <AccountId>16</AccountId>
        <AccountType/>
      </UserInfo>
      <UserInfo>
        <DisplayName>Veena Villivalam</DisplayName>
        <AccountId>5811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C32239-4F8D-4731-92D1-38D9EA8476F3}"/>
</file>

<file path=customXml/itemProps2.xml><?xml version="1.0" encoding="utf-8"?>
<ds:datastoreItem xmlns:ds="http://schemas.openxmlformats.org/officeDocument/2006/customXml" ds:itemID="{0EA808AF-9E74-449F-9313-E1035DEEE777}">
  <ds:schemaRefs>
    <ds:schemaRef ds:uri="d97ea58f-283e-427b-b558-5b66e09cad63"/>
    <ds:schemaRef ds:uri="http://schemas.microsoft.com/office/2006/documentManagement/types"/>
    <ds:schemaRef ds:uri="http://purl.org/dc/terms/"/>
    <ds:schemaRef ds:uri="http://schemas.openxmlformats.org/package/2006/metadata/core-properties"/>
    <ds:schemaRef ds:uri="http://purl.org/dc/dcmitype/"/>
    <ds:schemaRef ds:uri="http://schemas.microsoft.com/office/2006/metadata/properties"/>
    <ds:schemaRef ds:uri="http://www.w3.org/XML/1998/namespace"/>
    <ds:schemaRef ds:uri="http://purl.org/dc/elements/1.1/"/>
    <ds:schemaRef ds:uri="http://schemas.microsoft.com/office/infopath/2007/PartnerControls"/>
    <ds:schemaRef ds:uri="55cb0b00-caaf-456d-86af-dd1588018dc8"/>
  </ds:schemaRefs>
</ds:datastoreItem>
</file>

<file path=customXml/itemProps3.xml><?xml version="1.0" encoding="utf-8"?>
<ds:datastoreItem xmlns:ds="http://schemas.openxmlformats.org/officeDocument/2006/customXml" ds:itemID="{174C5800-3F5C-425B-9E7D-4BD91037D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Quotable</Template>
  <TotalTime>1596</TotalTime>
  <Words>2491</Words>
  <Application>Microsoft Office PowerPoint</Application>
  <PresentationFormat>Widescreen</PresentationFormat>
  <Paragraphs>170</Paragraphs>
  <Slides>22</Slides>
  <Notes>18</Notes>
  <HiddenSlides>3</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Century Gothic</vt:lpstr>
      <vt:lpstr>Lato</vt:lpstr>
      <vt:lpstr>psans-regular</vt:lpstr>
      <vt:lpstr>Trade Gothic Next Rounded</vt:lpstr>
      <vt:lpstr>Wingdings 2</vt:lpstr>
      <vt:lpstr>Quotable</vt:lpstr>
      <vt:lpstr>                            </vt:lpstr>
      <vt:lpstr>This staff refresher is NOT a substitute for the myROR.org training  &amp; is NOT CME accredited.</vt:lpstr>
      <vt:lpstr>Our Clinic’s Reach Out &amp; Read Contacts</vt:lpstr>
      <vt:lpstr>Agenda</vt:lpstr>
      <vt:lpstr>The Reach Out and Read Model</vt:lpstr>
      <vt:lpstr>Reach Out &amp; Read’s Mission</vt:lpstr>
      <vt:lpstr>The ROR Model </vt:lpstr>
      <vt:lpstr>What is the Evidence?</vt:lpstr>
      <vt:lpstr>What are the Benefits?</vt:lpstr>
      <vt:lpstr>Reach Out &amp; Read –  What it Looks Like</vt:lpstr>
      <vt:lpstr>The Role of the Book in the Exam Room</vt:lpstr>
      <vt:lpstr>Selecting a Book</vt:lpstr>
      <vt:lpstr>Using the Book: Anticipatory Guidance and Modeling </vt:lpstr>
      <vt:lpstr>Literacy-Rich Environment</vt:lpstr>
      <vt:lpstr>myROR.org Training</vt:lpstr>
      <vt:lpstr>PowerPoint Presentation</vt:lpstr>
      <vt:lpstr>Why Complete the myROR.org Training?</vt:lpstr>
      <vt:lpstr>Questions?</vt:lpstr>
      <vt:lpstr>Contact the ROR IL Team </vt:lpstr>
      <vt:lpstr>PowerPoint Presentation</vt:lpstr>
      <vt:lpstr>Title</vt:lpstr>
      <vt:lpstr>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Kristina Rogers</dc:creator>
  <cp:lastModifiedBy>Veena Villivalam</cp:lastModifiedBy>
  <cp:revision>6</cp:revision>
  <dcterms:created xsi:type="dcterms:W3CDTF">2023-03-23T19:17:04Z</dcterms:created>
  <dcterms:modified xsi:type="dcterms:W3CDTF">2025-04-02T15:33:36Z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0x010100FACB04CB0D0BC146A95458A5F9C74C12</vt:lpwstr>
  </property>
  <property fmtid="{D5CDD505-2E9C-101B-9397-08002B2CF9AE}" pid="3" name="MediaServiceImageTags">
    <vt:lpwstr/>
  </property>
</Properties>
</file>